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vsdx" ContentType="application/vnd.ms-visio.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5" r:id="rId3"/>
  </p:sldMasterIdLst>
  <p:notesMasterIdLst>
    <p:notesMasterId r:id="rId74"/>
  </p:notesMasterIdLst>
  <p:sldIdLst>
    <p:sldId id="256" r:id="rId4"/>
    <p:sldId id="263" r:id="rId5"/>
    <p:sldId id="269" r:id="rId6"/>
    <p:sldId id="529" r:id="rId7"/>
    <p:sldId id="674" r:id="rId8"/>
    <p:sldId id="676" r:id="rId9"/>
    <p:sldId id="673" r:id="rId10"/>
    <p:sldId id="675" r:id="rId11"/>
    <p:sldId id="677" r:id="rId12"/>
    <p:sldId id="678" r:id="rId13"/>
    <p:sldId id="680" r:id="rId14"/>
    <p:sldId id="679" r:id="rId15"/>
    <p:sldId id="681" r:id="rId16"/>
    <p:sldId id="682" r:id="rId17"/>
    <p:sldId id="379" r:id="rId18"/>
    <p:sldId id="380" r:id="rId19"/>
    <p:sldId id="547" r:id="rId20"/>
    <p:sldId id="684" r:id="rId21"/>
    <p:sldId id="551" r:id="rId22"/>
    <p:sldId id="548" r:id="rId23"/>
    <p:sldId id="586" r:id="rId24"/>
    <p:sldId id="683" r:id="rId25"/>
    <p:sldId id="685" r:id="rId26"/>
    <p:sldId id="686" r:id="rId27"/>
    <p:sldId id="576" r:id="rId28"/>
    <p:sldId id="687" r:id="rId29"/>
    <p:sldId id="689" r:id="rId30"/>
    <p:sldId id="688" r:id="rId31"/>
    <p:sldId id="691" r:id="rId32"/>
    <p:sldId id="690" r:id="rId33"/>
    <p:sldId id="692" r:id="rId34"/>
    <p:sldId id="455" r:id="rId35"/>
    <p:sldId id="507" r:id="rId36"/>
    <p:sldId id="693" r:id="rId37"/>
    <p:sldId id="511" r:id="rId38"/>
    <p:sldId id="699" r:id="rId39"/>
    <p:sldId id="694" r:id="rId40"/>
    <p:sldId id="695" r:id="rId41"/>
    <p:sldId id="696" r:id="rId42"/>
    <p:sldId id="697" r:id="rId43"/>
    <p:sldId id="698" r:id="rId44"/>
    <p:sldId id="461" r:id="rId45"/>
    <p:sldId id="644" r:id="rId46"/>
    <p:sldId id="618" r:id="rId47"/>
    <p:sldId id="707" r:id="rId48"/>
    <p:sldId id="706" r:id="rId49"/>
    <p:sldId id="708" r:id="rId50"/>
    <p:sldId id="705" r:id="rId51"/>
    <p:sldId id="704" r:id="rId52"/>
    <p:sldId id="701" r:id="rId53"/>
    <p:sldId id="710" r:id="rId54"/>
    <p:sldId id="709" r:id="rId55"/>
    <p:sldId id="711" r:id="rId56"/>
    <p:sldId id="479" r:id="rId57"/>
    <p:sldId id="472" r:id="rId58"/>
    <p:sldId id="716" r:id="rId59"/>
    <p:sldId id="712" r:id="rId60"/>
    <p:sldId id="713" r:id="rId61"/>
    <p:sldId id="642" r:id="rId62"/>
    <p:sldId id="714" r:id="rId63"/>
    <p:sldId id="715" r:id="rId64"/>
    <p:sldId id="719" r:id="rId65"/>
    <p:sldId id="720" r:id="rId66"/>
    <p:sldId id="721" r:id="rId67"/>
    <p:sldId id="717" r:id="rId68"/>
    <p:sldId id="718" r:id="rId69"/>
    <p:sldId id="480" r:id="rId70"/>
    <p:sldId id="572" r:id="rId71"/>
    <p:sldId id="571" r:id="rId72"/>
    <p:sldId id="266" r:id="rId7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C4994"/>
    <a:srgbClr val="AE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4" autoAdjust="0"/>
    <p:restoredTop sz="94270" autoAdjust="0"/>
  </p:normalViewPr>
  <p:slideViewPr>
    <p:cSldViewPr snapToGrid="0" showGuides="1">
      <p:cViewPr varScale="1">
        <p:scale>
          <a:sx n="55" d="100"/>
          <a:sy n="55" d="100"/>
        </p:scale>
        <p:origin x="64" y="2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0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12" Type="http://schemas.openxmlformats.org/officeDocument/2006/relationships/image" Target="../media/image19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11" Type="http://schemas.openxmlformats.org/officeDocument/2006/relationships/image" Target="../media/image18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Relationship Id="rId14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image" Target="../media/image8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BCEC9-DDE4-4B30-87D6-0017517D5E27}" type="datetimeFigureOut">
              <a:rPr lang="zh-CN" altLang="en-US" smtClean="0"/>
              <a:pPr/>
              <a:t>2019/3/25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4487E-253C-4F2A-AD3B-D7DF4058A6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27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186F87-97C2-4A50-9161-5F3ADDCB738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622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图片可以替换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29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4487E-253C-4F2A-AD3B-D7DF4058A6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637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641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805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585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534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8949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335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892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092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500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545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177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4487E-253C-4F2A-AD3B-D7DF4058A6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714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8828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046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Oscilloscope</a:t>
            </a:r>
            <a:r>
              <a:rPr lang="zh-CN" altLang="en-US" dirty="0"/>
              <a:t>：示波器</a:t>
            </a:r>
            <a:endParaRPr lang="en-US" altLang="zh-CN" dirty="0"/>
          </a:p>
          <a:p>
            <a:r>
              <a:rPr lang="en-US" altLang="zh-CN" dirty="0"/>
              <a:t>Electrode</a:t>
            </a:r>
            <a:r>
              <a:rPr lang="zh-CN" altLang="en-US" dirty="0"/>
              <a:t>：电极</a:t>
            </a:r>
            <a:endParaRPr lang="en-US" altLang="zh-CN" dirty="0"/>
          </a:p>
          <a:p>
            <a:r>
              <a:rPr lang="en-US" altLang="zh-CN" dirty="0"/>
              <a:t>Retina: </a:t>
            </a:r>
            <a:r>
              <a:rPr lang="zh-CN" altLang="en-US" dirty="0"/>
              <a:t>视网膜</a:t>
            </a:r>
            <a:endParaRPr lang="en-US" altLang="zh-CN" dirty="0"/>
          </a:p>
          <a:p>
            <a:r>
              <a:rPr lang="en-US" altLang="zh-CN" dirty="0"/>
              <a:t>Visual cortex</a:t>
            </a:r>
            <a:r>
              <a:rPr lang="zh-CN" altLang="en-US" dirty="0"/>
              <a:t>：视觉皮层</a:t>
            </a:r>
            <a:endParaRPr lang="en-US" altLang="zh-CN" dirty="0"/>
          </a:p>
          <a:p>
            <a:r>
              <a:rPr lang="en-US" altLang="zh-CN" dirty="0"/>
              <a:t>Optic nerve</a:t>
            </a:r>
            <a:r>
              <a:rPr lang="zh-CN" altLang="en-US" dirty="0"/>
              <a:t>：视神经</a:t>
            </a:r>
            <a:endParaRPr lang="en-US" altLang="zh-CN" dirty="0"/>
          </a:p>
          <a:p>
            <a:r>
              <a:rPr lang="en-US" altLang="zh-CN" dirty="0"/>
              <a:t>Lateral Geniculate Nucleus: </a:t>
            </a:r>
            <a:r>
              <a:rPr lang="zh-CN" altLang="en-US" dirty="0"/>
              <a:t> 外侧膝状体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915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Photoreceptor cell: </a:t>
            </a:r>
            <a:r>
              <a:rPr lang="zh-CN" altLang="en-US" dirty="0"/>
              <a:t>感光细胞</a:t>
            </a:r>
            <a:endParaRPr lang="en-US" altLang="zh-CN" dirty="0"/>
          </a:p>
          <a:p>
            <a:r>
              <a:rPr lang="en-US" altLang="zh-CN" dirty="0"/>
              <a:t>Horizontal cell: </a:t>
            </a:r>
            <a:r>
              <a:rPr lang="zh-CN" altLang="en-US" dirty="0"/>
              <a:t>水平细胞</a:t>
            </a:r>
            <a:endParaRPr lang="en-US" altLang="zh-CN" dirty="0"/>
          </a:p>
          <a:p>
            <a:r>
              <a:rPr lang="en-US" altLang="zh-CN" dirty="0"/>
              <a:t>Bipolar cell: </a:t>
            </a:r>
            <a:r>
              <a:rPr lang="zh-CN" altLang="en-US" dirty="0"/>
              <a:t>双极细胞</a:t>
            </a:r>
            <a:endParaRPr lang="en-US" altLang="zh-CN" dirty="0"/>
          </a:p>
          <a:p>
            <a:r>
              <a:rPr lang="en-US" altLang="zh-CN" dirty="0"/>
              <a:t>Ganglion cell: </a:t>
            </a:r>
            <a:r>
              <a:rPr lang="zh-CN" altLang="en-US" dirty="0"/>
              <a:t>神经节细胞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8388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Photoreceptor cell: </a:t>
            </a:r>
            <a:r>
              <a:rPr lang="zh-CN" altLang="en-US" dirty="0"/>
              <a:t>感光细胞</a:t>
            </a:r>
            <a:endParaRPr lang="en-US" altLang="zh-CN" dirty="0"/>
          </a:p>
          <a:p>
            <a:r>
              <a:rPr lang="en-US" altLang="zh-CN" dirty="0"/>
              <a:t>Horizontal cell: </a:t>
            </a:r>
            <a:r>
              <a:rPr lang="zh-CN" altLang="en-US" dirty="0"/>
              <a:t>水平细胞</a:t>
            </a:r>
            <a:endParaRPr lang="en-US" altLang="zh-CN" dirty="0"/>
          </a:p>
          <a:p>
            <a:r>
              <a:rPr lang="en-US" altLang="zh-CN" dirty="0"/>
              <a:t>Bipolar cell: </a:t>
            </a:r>
            <a:r>
              <a:rPr lang="zh-CN" altLang="en-US" dirty="0"/>
              <a:t>双极细胞</a:t>
            </a:r>
            <a:endParaRPr lang="en-US" altLang="zh-CN" dirty="0"/>
          </a:p>
          <a:p>
            <a:r>
              <a:rPr lang="en-US" altLang="zh-CN" dirty="0"/>
              <a:t>Ganglion cell: </a:t>
            </a:r>
            <a:r>
              <a:rPr lang="zh-CN" altLang="en-US" dirty="0"/>
              <a:t>神经节细胞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7833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Photoreceptor cell: </a:t>
            </a:r>
            <a:r>
              <a:rPr lang="zh-CN" altLang="en-US" dirty="0"/>
              <a:t>感光细胞</a:t>
            </a:r>
            <a:endParaRPr lang="en-US" altLang="zh-CN" dirty="0"/>
          </a:p>
          <a:p>
            <a:r>
              <a:rPr lang="en-US" altLang="zh-CN" dirty="0"/>
              <a:t>Horizontal cell: </a:t>
            </a:r>
            <a:r>
              <a:rPr lang="zh-CN" altLang="en-US" dirty="0"/>
              <a:t>水平细胞</a:t>
            </a:r>
            <a:endParaRPr lang="en-US" altLang="zh-CN" dirty="0"/>
          </a:p>
          <a:p>
            <a:r>
              <a:rPr lang="en-US" altLang="zh-CN" dirty="0"/>
              <a:t>Bipolar cell: </a:t>
            </a:r>
            <a:r>
              <a:rPr lang="zh-CN" altLang="en-US" dirty="0"/>
              <a:t>双极细胞</a:t>
            </a:r>
            <a:endParaRPr lang="en-US" altLang="zh-CN" dirty="0"/>
          </a:p>
          <a:p>
            <a:r>
              <a:rPr lang="en-US" altLang="zh-CN" dirty="0"/>
              <a:t>Ganglion cell: </a:t>
            </a:r>
            <a:r>
              <a:rPr lang="zh-CN" altLang="en-US" dirty="0"/>
              <a:t>神经节细胞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780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Photoreceptor cell: </a:t>
            </a:r>
            <a:r>
              <a:rPr lang="zh-CN" altLang="en-US" dirty="0"/>
              <a:t>感光细胞</a:t>
            </a:r>
            <a:endParaRPr lang="en-US" altLang="zh-CN" dirty="0"/>
          </a:p>
          <a:p>
            <a:r>
              <a:rPr lang="en-US" altLang="zh-CN" dirty="0"/>
              <a:t>Horizontal cell: </a:t>
            </a:r>
            <a:r>
              <a:rPr lang="zh-CN" altLang="en-US" dirty="0"/>
              <a:t>水平细胞</a:t>
            </a:r>
            <a:endParaRPr lang="en-US" altLang="zh-CN" dirty="0"/>
          </a:p>
          <a:p>
            <a:r>
              <a:rPr lang="en-US" altLang="zh-CN" dirty="0"/>
              <a:t>Bipolar cell: </a:t>
            </a:r>
            <a:r>
              <a:rPr lang="zh-CN" altLang="en-US" dirty="0"/>
              <a:t>双极细胞</a:t>
            </a:r>
            <a:endParaRPr lang="en-US" altLang="zh-CN" dirty="0"/>
          </a:p>
          <a:p>
            <a:r>
              <a:rPr lang="en-US" altLang="zh-CN" dirty="0"/>
              <a:t>Ganglion cell: </a:t>
            </a:r>
            <a:r>
              <a:rPr lang="zh-CN" altLang="en-US" dirty="0"/>
              <a:t>神经节细胞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677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577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162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49712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74303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6456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8098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65793F-5438-41B3-A91D-F614E83A24D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6057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4487E-253C-4F2A-AD3B-D7DF4058A6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85997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4487E-253C-4F2A-AD3B-D7DF4058A6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18114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5067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2822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4116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1758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2317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0588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0212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7035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55148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1643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4487E-253C-4F2A-AD3B-D7DF4058A6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9592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D4487E-253C-4F2A-AD3B-D7DF4058A67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975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26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sucai/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A5D51E-2833-49C1-AD07-529D50495A3D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97BDB-C194-6F4E-8639-1B954A600FDB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79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768"/>
            <a:ext cx="10515600" cy="5061482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r>
              <a:rPr lang="en-US" altLang="zh-CN" dirty="0"/>
              <a:t>·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54FC9E-1C03-4519-8841-157241552D9D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38791" cy="102154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8" name="直接连接符 7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154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7A942F-DC8D-4BBF-ACDF-A6D8F881B181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721F5A-A6F2-4C4E-BFC8-8F7E8C0B0E84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15600" cy="10215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4000" b="1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7" name="直接连接符 6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横版组合——透明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0" y="6073474"/>
            <a:ext cx="3086577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60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0BF6A2-5B27-4B64-A87F-09EAC8EBFACB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0C70D4-B8A7-1C47-A003-56128FA9BF3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7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098675" y="2108200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275C3A-DB10-4C46-8044-0229FAA8A4BD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0E2911-4B38-3847-BB6A-657490750D80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2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C7295-6EDE-4B97-9E78-24FF95E9EBBF}" type="datetime1">
              <a:rPr lang="zh-CN" altLang="en-US" smtClean="0"/>
              <a:pPr/>
              <a:t>2019/3/25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67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9B06D-B69C-41B7-B3B1-FAFF4484418F}" type="datetime1">
              <a:rPr lang="zh-CN" altLang="en-US" smtClean="0"/>
              <a:pPr/>
              <a:t>2019/3/25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57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1625600" y="4078704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625600" y="5429248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CE606C58-E264-43AC-976F-86492C46AE4A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pPr>
              <a:defRPr/>
            </a:pPr>
            <a:fld id="{1EEFA0CC-5EC4-434D-81B4-71F8B15E9103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1206500" y="3936831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矩形 32"/>
          <p:cNvSpPr/>
          <p:nvPr/>
        </p:nvSpPr>
        <p:spPr>
          <a:xfrm>
            <a:off x="1219200" y="5337006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矩形 21"/>
          <p:cNvSpPr/>
          <p:nvPr/>
        </p:nvSpPr>
        <p:spPr>
          <a:xfrm>
            <a:off x="1206500" y="3936831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矩形 31"/>
          <p:cNvSpPr/>
          <p:nvPr/>
        </p:nvSpPr>
        <p:spPr>
          <a:xfrm>
            <a:off x="1219200" y="5337006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200559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CD752-E97E-448D-B748-32DD1A79B5F2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2460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83499" y="3861048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pPr>
              <a:defRPr/>
            </a:pPr>
            <a:fld id="{1F22CAA9-D555-4637-A0E7-ADAFB05985CC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pPr>
              <a:defRPr/>
            </a:pPr>
            <a:fld id="{D20C60E5-BE9C-42B3-BC00-1ED17C22C58A}" type="slidenum">
              <a:rPr lang="zh-CN" altLang="en-US" smtClean="0"/>
              <a:pPr>
                <a:defRPr/>
              </a:pPr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103445" y="378904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矩形 7"/>
          <p:cNvSpPr/>
          <p:nvPr/>
        </p:nvSpPr>
        <p:spPr>
          <a:xfrm>
            <a:off x="1103445" y="378904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851733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3EF66C-D4D1-4E69-8E5B-FC5D00FC4587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D954E-C6E5-46D9-8AB1-C4D485CE53C4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579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D6EC4F-EB8E-43DA-A43D-D0261FB000D6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CE3FC7-9726-4829-87E3-21C7DC38C2A3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40000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52ACB3-7DF8-4866-9208-9F9A6FF0CF35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1C9E08-771B-4CDC-8556-B403080DAA29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665586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458865-DB3A-481E-AE81-0386FA386B26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C49FF-4EEC-4523-9378-ACF461C6F8A4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5" name="直接连接符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735022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CC10B0-18F2-4AA5-933C-38A98B374D99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496739-93CB-456A-B7DA-C2464F621719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内容占位符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66105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419A06-8BB7-4E1A-A4BD-2FC899356B84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70C05-4E6D-48B5-9665-17C5D3B192BA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矩形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912843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47862F-5EFE-4599-BEF0-A8722DE31606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0E3920-98DC-499E-96E1-7EE22798F009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33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084CF6-B991-4FD6-A69C-199D1697FBF3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34C270-0DEA-46DE-B159-4E1BAAE5582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403402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 bwMode="auto">
          <a:xfrm>
            <a:off x="9237913" y="282134"/>
            <a:ext cx="232691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WWW.1PPT.COM</a:t>
            </a:r>
            <a:endParaRPr lang="zh-CN" altLang="en-US" sz="16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 bwMode="auto">
          <a:xfrm>
            <a:off x="822138" y="256936"/>
            <a:ext cx="501451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『</a:t>
            </a:r>
            <a:r>
              <a:rPr lang="zh-CN" altLang="en-US" sz="16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sz="16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en-US" altLang="zh-CN" sz="1600" spc="300" baseline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』— </a:t>
            </a:r>
            <a:r>
              <a:rPr lang="en-US" altLang="zh-CN" sz="16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r>
              <a:rPr lang="en-US" altLang="zh-CN" sz="1600" spc="300" baseline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PPT</a:t>
            </a:r>
            <a:r>
              <a:rPr lang="zh-CN" altLang="en-US" sz="1600" spc="300" baseline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素材免费下载</a:t>
            </a:r>
            <a:endParaRPr lang="zh-CN" altLang="en-US" sz="1600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 userDrawn="1"/>
        </p:nvSpPr>
        <p:spPr bwMode="auto">
          <a:xfrm>
            <a:off x="207683" y="662642"/>
            <a:ext cx="11744968" cy="6006718"/>
          </a:xfrm>
          <a:prstGeom prst="rect">
            <a:avLst/>
          </a:prstGeom>
          <a:solidFill>
            <a:schemeClr val="bg1"/>
          </a:solidFill>
          <a:ln w="25400">
            <a:noFill/>
          </a:ln>
          <a:effectLst/>
          <a:scene3d>
            <a:camera prst="orthographicFront"/>
            <a:lightRig rig="flat" dir="t"/>
          </a:scene3d>
          <a:sp3d>
            <a:extrusionClr>
              <a:schemeClr val="bg1"/>
            </a:extrusionClr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tabLst>
                <a:tab pos="136525" algn="l"/>
              </a:tabLst>
            </a:pP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 bwMode="auto">
          <a:xfrm>
            <a:off x="3695734" y="9837712"/>
            <a:ext cx="5376597" cy="360040"/>
          </a:xfrm>
          <a:prstGeom prst="rect">
            <a:avLst/>
          </a:prstGeom>
          <a:noFill/>
          <a:ln w="25400">
            <a:noFill/>
          </a:ln>
          <a:effectLst/>
          <a:scene3d>
            <a:camera prst="orthographicFront"/>
            <a:lightRig rig="flat" dir="t"/>
          </a:scene3d>
          <a:sp3d>
            <a:extrusionClr>
              <a:schemeClr val="bg1"/>
            </a:extrusionClr>
            <a:contourClr>
              <a:schemeClr val="bg1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tabLst>
                <a:tab pos="136525" algn="l"/>
              </a:tabLst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模板网，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素材下载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pPr marL="0" algn="ctr" eaLnBrk="0" fontAlgn="ctr" hangingPunct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tabLst>
                <a:tab pos="136525" algn="l"/>
              </a:tabLst>
            </a:pPr>
            <a:r>
              <a:rPr lang="en-US" altLang="zh-CN" sz="1400" dirty="0">
                <a:latin typeface="微软雅黑" pitchFamily="34" charset="-122"/>
                <a:ea typeface="微软雅黑" pitchFamily="34" charset="-122"/>
                <a:hlinkClick r:id="rId3"/>
              </a:rPr>
              <a:t>www.1ppt.com/sucai/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 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4437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1" y="238125"/>
            <a:ext cx="10553700" cy="78105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2800" y="1209676"/>
            <a:ext cx="5181600" cy="48863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6197600" y="1209676"/>
            <a:ext cx="5181600" cy="2366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6197600" y="3729038"/>
            <a:ext cx="5181600" cy="236696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CF457-4856-4679-AEFE-A9CD33546A63}" type="slidenum">
              <a:rPr lang="zh-TW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 dirty="0">
              <a:solidFill>
                <a:srgbClr val="000000"/>
              </a:solidFill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8553054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95899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03134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C326A-3541-E547-8C03-5779D23648EF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97BDB-C194-6F4E-8639-1B954A600FDB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216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768"/>
            <a:ext cx="10515600" cy="5061482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r>
              <a:rPr lang="en-US" altLang="zh-CN" dirty="0"/>
              <a:t>·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777B4F-0286-DE44-939A-59B26D3141B7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38791" cy="102154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8" name="直接连接符 7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408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F89CA9-0F6A-E745-B1B5-0B3A7BE5D970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721F5A-A6F2-4C4E-BFC8-8F7E8C0B0E84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15600" cy="10215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4000" b="1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7" name="直接连接符 6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横版组合——透明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0" y="6073474"/>
            <a:ext cx="3086577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63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E72066-6174-6145-AA6B-3DE5C9EA0DC8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0C70D4-B8A7-1C47-A003-56128FA9BF3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6479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098675" y="2108200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EA215-7A23-544C-A92E-4577682AAD9A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0E2911-4B38-3847-BB6A-657490750D80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62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pPr/>
              <a:t>2019/3/25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1184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pPr/>
              <a:t>2019/3/25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60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CBC027-5806-4850-B0D5-8FB6C4166333}" type="datetime1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093995-55F8-9440-9010-524D68AC1856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51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5" r:id="rId6"/>
    <p:sldLayoutId id="214748367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CD20000-20E1-4E21-B031-E4CB5160CC5B}" type="datetime1">
              <a:rPr lang="zh-CN" altLang="en-US" smtClean="0"/>
              <a:pPr>
                <a:defRPr/>
              </a:pPr>
              <a:t>2019/3/25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1FD954E-C6E5-46D9-8AB1-C4D485CE53C4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28" name="直接连接符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72807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C5E0C2-28B8-CE44-9D60-588CFEE87B31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2019/3/25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093995-55F8-9440-9010-524D68AC1856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73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2.wmf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16.wmf"/><Relationship Id="rId7" Type="http://schemas.openxmlformats.org/officeDocument/2006/relationships/image" Target="../media/image9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4.wmf"/><Relationship Id="rId25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20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wmf"/><Relationship Id="rId24" Type="http://schemas.openxmlformats.org/officeDocument/2006/relationships/oleObject" Target="../embeddings/oleObject11.bin"/><Relationship Id="rId5" Type="http://schemas.openxmlformats.org/officeDocument/2006/relationships/image" Target="../media/image8.wmf"/><Relationship Id="rId15" Type="http://schemas.openxmlformats.org/officeDocument/2006/relationships/image" Target="../media/image13.wmf"/><Relationship Id="rId23" Type="http://schemas.openxmlformats.org/officeDocument/2006/relationships/image" Target="../media/image17.wmf"/><Relationship Id="rId28" Type="http://schemas.openxmlformats.org/officeDocument/2006/relationships/oleObject" Target="../embeddings/oleObject13.bin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15.wmf"/><Relationship Id="rId31" Type="http://schemas.openxmlformats.org/officeDocument/2006/relationships/image" Target="../media/image2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wmf"/><Relationship Id="rId14" Type="http://schemas.openxmlformats.org/officeDocument/2006/relationships/oleObject" Target="../embeddings/oleObject6.bin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9.wmf"/><Relationship Id="rId30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7.png"/><Relationship Id="rId5" Type="http://schemas.openxmlformats.org/officeDocument/2006/relationships/image" Target="../media/image380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Relationship Id="rId4" Type="http://schemas.openxmlformats.org/officeDocument/2006/relationships/image" Target="../media/image4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3" Type="http://schemas.openxmlformats.org/officeDocument/2006/relationships/image" Target="../media/image57.png"/><Relationship Id="rId7" Type="http://schemas.openxmlformats.org/officeDocument/2006/relationships/image" Target="../media/image60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580.png"/><Relationship Id="rId5" Type="http://schemas.openxmlformats.org/officeDocument/2006/relationships/image" Target="../media/image53.png"/><Relationship Id="rId10" Type="http://schemas.openxmlformats.org/officeDocument/2006/relationships/image" Target="../media/image63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Relationship Id="rId1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gif"/><Relationship Id="rId3" Type="http://schemas.openxmlformats.org/officeDocument/2006/relationships/image" Target="../media/image59.png"/><Relationship Id="rId7" Type="http://schemas.openxmlformats.org/officeDocument/2006/relationships/image" Target="../media/image620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gif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__6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__7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6.emf"/><Relationship Id="rId5" Type="http://schemas.openxmlformats.org/officeDocument/2006/relationships/package" Target="../embeddings/Microsoft_Visio___8.vsdx"/><Relationship Id="rId4" Type="http://schemas.openxmlformats.org/officeDocument/2006/relationships/image" Target="../media/image75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7.emf"/><Relationship Id="rId5" Type="http://schemas.openxmlformats.org/officeDocument/2006/relationships/package" Target="../embeddings/Microsoft_Visio___9.vsdx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8.emf"/><Relationship Id="rId5" Type="http://schemas.openxmlformats.org/officeDocument/2006/relationships/package" Target="../embeddings/Microsoft_Visio___10.vsdx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4.png"/><Relationship Id="rId5" Type="http://schemas.openxmlformats.org/officeDocument/2006/relationships/image" Target="../media/image79.emf"/><Relationship Id="rId4" Type="http://schemas.openxmlformats.org/officeDocument/2006/relationships/package" Target="../embeddings/Microsoft_Visio___11.vsdx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Visio___14.vsdx"/><Relationship Id="rId3" Type="http://schemas.openxmlformats.org/officeDocument/2006/relationships/image" Target="../media/image88.png"/><Relationship Id="rId7" Type="http://schemas.openxmlformats.org/officeDocument/2006/relationships/image" Target="../media/image8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Visio___13.vsdx"/><Relationship Id="rId5" Type="http://schemas.openxmlformats.org/officeDocument/2006/relationships/image" Target="../media/image80.emf"/><Relationship Id="rId4" Type="http://schemas.openxmlformats.org/officeDocument/2006/relationships/package" Target="../embeddings/Microsoft_Visio___12.vsdx"/><Relationship Id="rId9" Type="http://schemas.openxmlformats.org/officeDocument/2006/relationships/image" Target="../media/image82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svg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sv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__233333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12.emf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ctrTitle"/>
          </p:nvPr>
        </p:nvSpPr>
        <p:spPr>
          <a:xfrm>
            <a:off x="2582125" y="4049762"/>
            <a:ext cx="7027749" cy="102711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zh-CN" altLang="en-US" sz="5400" dirty="0">
                <a:solidFill>
                  <a:srgbClr val="0070C0"/>
                </a:solidFill>
                <a:latin typeface="+mn-ea"/>
                <a:ea typeface="+mn-ea"/>
              </a:rPr>
              <a:t>循环神经网络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>
          <a:xfrm>
            <a:off x="2743200" y="5260491"/>
            <a:ext cx="6858000" cy="680814"/>
          </a:xfrm>
        </p:spPr>
        <p:txBody>
          <a:bodyPr>
            <a:noAutofit/>
          </a:bodyPr>
          <a:lstStyle/>
          <a:p>
            <a:pPr algn="ctr"/>
            <a:r>
              <a:rPr lang="zh-CN" altLang="en-US" sz="3600" dirty="0">
                <a:solidFill>
                  <a:srgbClr val="0070C0"/>
                </a:solidFill>
                <a:latin typeface="+mn-ea"/>
                <a:ea typeface="+mn-ea"/>
              </a:rPr>
              <a:t>徐俊刚  </a:t>
            </a:r>
            <a:endParaRPr lang="en-US" altLang="zh-CN" sz="3600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575" y="183307"/>
            <a:ext cx="36480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B6239A9-9522-43A9-B825-5FAC83898BC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03622" y="2652395"/>
            <a:ext cx="6448926" cy="1213751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633F68E3-9B10-45AD-AB71-5BE82A59F1C5}"/>
              </a:ext>
            </a:extLst>
          </p:cNvPr>
          <p:cNvSpPr/>
          <p:nvPr/>
        </p:nvSpPr>
        <p:spPr>
          <a:xfrm>
            <a:off x="3951826" y="1483539"/>
            <a:ext cx="42883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80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深度学习</a:t>
            </a:r>
            <a:endParaRPr lang="zh-CN" altLang="en-US" sz="80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Freeform 10"/>
          <p:cNvSpPr>
            <a:spLocks/>
          </p:cNvSpPr>
          <p:nvPr/>
        </p:nvSpPr>
        <p:spPr bwMode="auto">
          <a:xfrm>
            <a:off x="4628930" y="955055"/>
            <a:ext cx="6690287" cy="701401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0" name="Rectangle 12"/>
          <p:cNvSpPr>
            <a:spLocks noChangeArrowheads="1"/>
          </p:cNvSpPr>
          <p:nvPr/>
        </p:nvSpPr>
        <p:spPr bwMode="auto">
          <a:xfrm>
            <a:off x="4878070" y="839685"/>
            <a:ext cx="720444" cy="73789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2" name="Freeform 10"/>
          <p:cNvSpPr>
            <a:spLocks/>
          </p:cNvSpPr>
          <p:nvPr/>
        </p:nvSpPr>
        <p:spPr bwMode="auto">
          <a:xfrm>
            <a:off x="4628930" y="1869402"/>
            <a:ext cx="6690287" cy="701401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>
            <a:off x="4878070" y="1780536"/>
            <a:ext cx="720444" cy="73790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5" name="Freeform 10"/>
          <p:cNvSpPr>
            <a:spLocks/>
          </p:cNvSpPr>
          <p:nvPr/>
        </p:nvSpPr>
        <p:spPr bwMode="auto">
          <a:xfrm>
            <a:off x="4628930" y="2812955"/>
            <a:ext cx="6690287" cy="701401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4878070" y="2725677"/>
            <a:ext cx="720444" cy="73789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8" name="Freeform 10"/>
          <p:cNvSpPr>
            <a:spLocks/>
          </p:cNvSpPr>
          <p:nvPr/>
        </p:nvSpPr>
        <p:spPr bwMode="auto">
          <a:xfrm>
            <a:off x="4628930" y="3755951"/>
            <a:ext cx="6690287" cy="701401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49" name="Rectangle 12"/>
          <p:cNvSpPr>
            <a:spLocks noChangeArrowheads="1"/>
          </p:cNvSpPr>
          <p:nvPr/>
        </p:nvSpPr>
        <p:spPr bwMode="auto">
          <a:xfrm>
            <a:off x="4878070" y="3668673"/>
            <a:ext cx="720444" cy="73789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51" name="Freeform 10"/>
          <p:cNvSpPr>
            <a:spLocks/>
          </p:cNvSpPr>
          <p:nvPr/>
        </p:nvSpPr>
        <p:spPr bwMode="auto">
          <a:xfrm>
            <a:off x="4628930" y="4720606"/>
            <a:ext cx="6690287" cy="701401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 dirty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52" name="Rectangle 12"/>
          <p:cNvSpPr>
            <a:spLocks noChangeArrowheads="1"/>
          </p:cNvSpPr>
          <p:nvPr/>
        </p:nvSpPr>
        <p:spPr bwMode="auto">
          <a:xfrm>
            <a:off x="4878070" y="4633328"/>
            <a:ext cx="720444" cy="73789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353" name="TextBox 105"/>
          <p:cNvSpPr txBox="1">
            <a:spLocks noChangeArrowheads="1"/>
          </p:cNvSpPr>
          <p:nvPr/>
        </p:nvSpPr>
        <p:spPr bwMode="auto">
          <a:xfrm>
            <a:off x="5807981" y="1016942"/>
            <a:ext cx="1338828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999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计算图</a:t>
            </a:r>
            <a:endParaRPr kumimoji="0" lang="zh-CN" altLang="en-US" sz="2999" b="1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54" name="TextBox 106"/>
          <p:cNvSpPr txBox="1">
            <a:spLocks noChangeArrowheads="1"/>
          </p:cNvSpPr>
          <p:nvPr/>
        </p:nvSpPr>
        <p:spPr bwMode="auto">
          <a:xfrm>
            <a:off x="4985978" y="909035"/>
            <a:ext cx="499868" cy="7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9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998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55" name="TextBox 108"/>
          <p:cNvSpPr txBox="1">
            <a:spLocks noChangeArrowheads="1"/>
          </p:cNvSpPr>
          <p:nvPr/>
        </p:nvSpPr>
        <p:spPr bwMode="auto">
          <a:xfrm>
            <a:off x="5807981" y="1961441"/>
            <a:ext cx="2492990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defTabSz="914034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999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循环神经网络</a:t>
            </a:r>
            <a:endParaRPr kumimoji="0" lang="zh-CN" altLang="en-US" sz="2999" b="1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56" name="TextBox 109"/>
          <p:cNvSpPr txBox="1">
            <a:spLocks noChangeArrowheads="1"/>
          </p:cNvSpPr>
          <p:nvPr/>
        </p:nvSpPr>
        <p:spPr bwMode="auto">
          <a:xfrm>
            <a:off x="4985978" y="1801167"/>
            <a:ext cx="499868" cy="70774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9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3998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57" name="TextBox 115"/>
          <p:cNvSpPr txBox="1">
            <a:spLocks noChangeArrowheads="1"/>
          </p:cNvSpPr>
          <p:nvPr/>
        </p:nvSpPr>
        <p:spPr bwMode="auto">
          <a:xfrm>
            <a:off x="5807981" y="2852627"/>
            <a:ext cx="2877711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defTabSz="914034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2999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长短时记忆网络</a:t>
            </a:r>
          </a:p>
        </p:txBody>
      </p:sp>
      <p:sp>
        <p:nvSpPr>
          <p:cNvPr id="14358" name="TextBox 116"/>
          <p:cNvSpPr txBox="1">
            <a:spLocks noChangeArrowheads="1"/>
          </p:cNvSpPr>
          <p:nvPr/>
        </p:nvSpPr>
        <p:spPr bwMode="auto">
          <a:xfrm>
            <a:off x="4985978" y="2744719"/>
            <a:ext cx="499868" cy="7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9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998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59" name="TextBox 117"/>
          <p:cNvSpPr txBox="1">
            <a:spLocks noChangeArrowheads="1"/>
          </p:cNvSpPr>
          <p:nvPr/>
        </p:nvSpPr>
        <p:spPr bwMode="auto">
          <a:xfrm>
            <a:off x="5807981" y="3806730"/>
            <a:ext cx="4031873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999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其他典型循环神经网络</a:t>
            </a:r>
          </a:p>
        </p:txBody>
      </p:sp>
      <p:sp>
        <p:nvSpPr>
          <p:cNvPr id="14360" name="TextBox 118"/>
          <p:cNvSpPr txBox="1">
            <a:spLocks noChangeArrowheads="1"/>
          </p:cNvSpPr>
          <p:nvPr/>
        </p:nvSpPr>
        <p:spPr bwMode="auto">
          <a:xfrm>
            <a:off x="4985978" y="3698823"/>
            <a:ext cx="499868" cy="7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9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3998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62" name="TextBox 120"/>
          <p:cNvSpPr txBox="1">
            <a:spLocks noChangeArrowheads="1"/>
          </p:cNvSpPr>
          <p:nvPr/>
        </p:nvSpPr>
        <p:spPr bwMode="auto">
          <a:xfrm>
            <a:off x="4985978" y="4641262"/>
            <a:ext cx="499868" cy="7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998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endParaRPr kumimoji="0" lang="zh-CN" altLang="en-US" sz="3998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363" name="Freeform 5"/>
          <p:cNvSpPr>
            <a:spLocks/>
          </p:cNvSpPr>
          <p:nvPr/>
        </p:nvSpPr>
        <p:spPr bwMode="auto">
          <a:xfrm>
            <a:off x="0" y="1339"/>
            <a:ext cx="4260774" cy="6869605"/>
          </a:xfrm>
          <a:custGeom>
            <a:avLst/>
            <a:gdLst>
              <a:gd name="T0" fmla="*/ 0 w 5566"/>
              <a:gd name="T1" fmla="*/ 0 h 9000"/>
              <a:gd name="T2" fmla="*/ 4324 w 5566"/>
              <a:gd name="T3" fmla="*/ 0 h 9000"/>
              <a:gd name="T4" fmla="*/ 5566 w 5566"/>
              <a:gd name="T5" fmla="*/ 9000 h 9000"/>
              <a:gd name="T6" fmla="*/ 0 w 5566"/>
              <a:gd name="T7" fmla="*/ 9000 h 9000"/>
              <a:gd name="T8" fmla="*/ 0 w 5566"/>
              <a:gd name="T9" fmla="*/ 0 h 9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66" h="9000">
                <a:moveTo>
                  <a:pt x="0" y="0"/>
                </a:moveTo>
                <a:lnTo>
                  <a:pt x="4324" y="0"/>
                </a:lnTo>
                <a:lnTo>
                  <a:pt x="5566" y="9000"/>
                </a:lnTo>
                <a:lnTo>
                  <a:pt x="0" y="9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900"/>
                      </a14:imgEffect>
                      <a14:imgEffect>
                        <a14:saturation sat="1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4000" r="-35000"/>
            </a:stretch>
          </a:blip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40569" y="1339"/>
            <a:ext cx="1867759" cy="6869605"/>
            <a:chOff x="2640569" y="1339"/>
            <a:chExt cx="1867759" cy="6869605"/>
          </a:xfrm>
        </p:grpSpPr>
        <p:sp>
          <p:nvSpPr>
            <p:cNvPr id="14364" name="Freeform 6"/>
            <p:cNvSpPr>
              <a:spLocks/>
            </p:cNvSpPr>
            <p:nvPr/>
          </p:nvSpPr>
          <p:spPr bwMode="auto">
            <a:xfrm>
              <a:off x="3392751" y="1339"/>
              <a:ext cx="1115577" cy="6869605"/>
            </a:xfrm>
            <a:custGeom>
              <a:avLst/>
              <a:gdLst>
                <a:gd name="T0" fmla="*/ 0 w 1457"/>
                <a:gd name="T1" fmla="*/ 0 h 9000"/>
                <a:gd name="T2" fmla="*/ 224 w 1457"/>
                <a:gd name="T3" fmla="*/ 0 h 9000"/>
                <a:gd name="T4" fmla="*/ 1457 w 1457"/>
                <a:gd name="T5" fmla="*/ 9000 h 9000"/>
                <a:gd name="T6" fmla="*/ 1233 w 1457"/>
                <a:gd name="T7" fmla="*/ 9000 h 9000"/>
                <a:gd name="T8" fmla="*/ 0 w 1457"/>
                <a:gd name="T9" fmla="*/ 0 h 9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7" h="9000">
                  <a:moveTo>
                    <a:pt x="0" y="0"/>
                  </a:moveTo>
                  <a:lnTo>
                    <a:pt x="224" y="0"/>
                  </a:lnTo>
                  <a:lnTo>
                    <a:pt x="1457" y="9000"/>
                  </a:lnTo>
                  <a:lnTo>
                    <a:pt x="1233" y="9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 marL="0" marR="0" lvl="0" indent="0" algn="l" defTabSz="91403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99" b="0" i="0" u="none" strike="noStrike" kern="1200" cap="none" spc="0" normalizeH="0" baseline="0" noProof="0">
                <a:ln>
                  <a:noFill/>
                </a:ln>
                <a:solidFill>
                  <a:srgbClr val="006794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365" name="矩形 12"/>
            <p:cNvSpPr>
              <a:spLocks noChangeArrowheads="1"/>
            </p:cNvSpPr>
            <p:nvPr/>
          </p:nvSpPr>
          <p:spPr bwMode="auto">
            <a:xfrm>
              <a:off x="2640569" y="5937859"/>
              <a:ext cx="1732873" cy="782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03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99" b="0" i="0" u="none" strike="noStrike" kern="1200" cap="none" spc="0" normalizeH="0" baseline="0" noProof="0">
                <a:ln>
                  <a:noFill/>
                </a:ln>
                <a:solidFill>
                  <a:srgbClr val="006794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366" name="TextBox 98"/>
          <p:cNvSpPr txBox="1">
            <a:spLocks noChangeArrowheads="1"/>
          </p:cNvSpPr>
          <p:nvPr/>
        </p:nvSpPr>
        <p:spPr bwMode="auto">
          <a:xfrm>
            <a:off x="2800845" y="5977530"/>
            <a:ext cx="902934" cy="52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7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</a:p>
        </p:txBody>
      </p:sp>
      <p:sp>
        <p:nvSpPr>
          <p:cNvPr id="14367" name="TextBox 104"/>
          <p:cNvSpPr txBox="1">
            <a:spLocks noChangeArrowheads="1"/>
          </p:cNvSpPr>
          <p:nvPr/>
        </p:nvSpPr>
        <p:spPr bwMode="auto">
          <a:xfrm>
            <a:off x="2854798" y="6359968"/>
            <a:ext cx="1180639" cy="369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799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4" name="图片 33" descr="横版组合——透明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8075" y="127196"/>
            <a:ext cx="342953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Freeform 10">
            <a:extLst>
              <a:ext uri="{FF2B5EF4-FFF2-40B4-BE49-F238E27FC236}">
                <a16:creationId xmlns:a16="http://schemas.microsoft.com/office/drawing/2014/main" id="{08014903-AD77-4F5D-8493-C0A3E19CF630}"/>
              </a:ext>
            </a:extLst>
          </p:cNvPr>
          <p:cNvSpPr>
            <a:spLocks/>
          </p:cNvSpPr>
          <p:nvPr/>
        </p:nvSpPr>
        <p:spPr bwMode="auto">
          <a:xfrm>
            <a:off x="4648810" y="5604622"/>
            <a:ext cx="6690287" cy="701401"/>
          </a:xfrm>
          <a:custGeom>
            <a:avLst/>
            <a:gdLst>
              <a:gd name="T0" fmla="*/ 97 w 8676"/>
              <a:gd name="T1" fmla="*/ 0 h 884"/>
              <a:gd name="T2" fmla="*/ 8475 w 8676"/>
              <a:gd name="T3" fmla="*/ 0 h 884"/>
              <a:gd name="T4" fmla="*/ 8676 w 8676"/>
              <a:gd name="T5" fmla="*/ 202 h 884"/>
              <a:gd name="T6" fmla="*/ 8676 w 8676"/>
              <a:gd name="T7" fmla="*/ 788 h 884"/>
              <a:gd name="T8" fmla="*/ 8579 w 8676"/>
              <a:gd name="T9" fmla="*/ 884 h 884"/>
              <a:gd name="T10" fmla="*/ 97 w 8676"/>
              <a:gd name="T11" fmla="*/ 884 h 884"/>
              <a:gd name="T12" fmla="*/ 0 w 8676"/>
              <a:gd name="T13" fmla="*/ 788 h 884"/>
              <a:gd name="T14" fmla="*/ 0 w 8676"/>
              <a:gd name="T15" fmla="*/ 96 h 884"/>
              <a:gd name="T16" fmla="*/ 97 w 8676"/>
              <a:gd name="T17" fmla="*/ 0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76" h="884">
                <a:moveTo>
                  <a:pt x="97" y="0"/>
                </a:moveTo>
                <a:lnTo>
                  <a:pt x="8475" y="0"/>
                </a:lnTo>
                <a:lnTo>
                  <a:pt x="8676" y="202"/>
                </a:lnTo>
                <a:lnTo>
                  <a:pt x="8676" y="788"/>
                </a:lnTo>
                <a:cubicBezTo>
                  <a:pt x="8676" y="841"/>
                  <a:pt x="8632" y="884"/>
                  <a:pt x="8579" y="884"/>
                </a:cubicBezTo>
                <a:lnTo>
                  <a:pt x="97" y="884"/>
                </a:lnTo>
                <a:cubicBezTo>
                  <a:pt x="44" y="884"/>
                  <a:pt x="0" y="841"/>
                  <a:pt x="0" y="788"/>
                </a:cubicBezTo>
                <a:lnTo>
                  <a:pt x="0" y="96"/>
                </a:lnTo>
                <a:cubicBezTo>
                  <a:pt x="0" y="43"/>
                  <a:pt x="44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 w="10" cap="flat" cmpd="sng">
            <a:solidFill>
              <a:srgbClr val="A8A9AD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Rectangle 12">
            <a:extLst>
              <a:ext uri="{FF2B5EF4-FFF2-40B4-BE49-F238E27FC236}">
                <a16:creationId xmlns:a16="http://schemas.microsoft.com/office/drawing/2014/main" id="{6EDB78A5-5C43-4C53-9531-9B379BD79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7950" y="5517344"/>
            <a:ext cx="720444" cy="737899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00679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TextBox 117">
            <a:extLst>
              <a:ext uri="{FF2B5EF4-FFF2-40B4-BE49-F238E27FC236}">
                <a16:creationId xmlns:a16="http://schemas.microsoft.com/office/drawing/2014/main" id="{D9804823-909F-4FBC-A063-24613B182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861" y="5655401"/>
            <a:ext cx="3509341" cy="101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defTabSz="914034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999" b="1" dirty="0">
                <a:solidFill>
                  <a:srgbClr val="3C3C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中英文术语对照</a:t>
            </a:r>
            <a:endParaRPr lang="en-US" altLang="zh-CN" sz="2999" b="1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999" b="1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TextBox 118">
            <a:extLst>
              <a:ext uri="{FF2B5EF4-FFF2-40B4-BE49-F238E27FC236}">
                <a16:creationId xmlns:a16="http://schemas.microsoft.com/office/drawing/2014/main" id="{92735618-A194-4B44-AAA7-9F6666D4A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5858" y="5547494"/>
            <a:ext cx="500458" cy="70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998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endParaRPr kumimoji="0" lang="zh-CN" altLang="en-US" sz="3998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117">
            <a:extLst>
              <a:ext uri="{FF2B5EF4-FFF2-40B4-BE49-F238E27FC236}">
                <a16:creationId xmlns:a16="http://schemas.microsoft.com/office/drawing/2014/main" id="{A78CAD21-58CB-40F5-AF47-E6E9C4C1D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981" y="4764091"/>
            <a:ext cx="4416594" cy="553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999" b="1" i="0" u="none" strike="noStrike" kern="1200" cap="none" spc="0" normalizeH="0" baseline="0" noProof="0" dirty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循环神经网络的主要应用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DF8E59D-1DB1-4049-BAAF-F4D32D40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0C70D4-B8A7-1C47-A003-56128FA9BF3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78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5"/>
          <p:cNvSpPr>
            <a:spLocks/>
          </p:cNvSpPr>
          <p:nvPr/>
        </p:nvSpPr>
        <p:spPr bwMode="auto">
          <a:xfrm>
            <a:off x="771225" y="1754842"/>
            <a:ext cx="2935728" cy="487172"/>
          </a:xfrm>
          <a:custGeom>
            <a:avLst/>
            <a:gdLst>
              <a:gd name="T0" fmla="*/ 275 w 3851"/>
              <a:gd name="T1" fmla="*/ 0 h 633"/>
              <a:gd name="T2" fmla="*/ 3575 w 3851"/>
              <a:gd name="T3" fmla="*/ 0 h 633"/>
              <a:gd name="T4" fmla="*/ 3851 w 3851"/>
              <a:gd name="T5" fmla="*/ 633 h 633"/>
              <a:gd name="T6" fmla="*/ 0 w 3851"/>
              <a:gd name="T7" fmla="*/ 633 h 633"/>
              <a:gd name="T8" fmla="*/ 275 w 3851"/>
              <a:gd name="T9" fmla="*/ 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1" h="633">
                <a:moveTo>
                  <a:pt x="275" y="0"/>
                </a:moveTo>
                <a:lnTo>
                  <a:pt x="3575" y="0"/>
                </a:lnTo>
                <a:lnTo>
                  <a:pt x="3851" y="633"/>
                </a:lnTo>
                <a:lnTo>
                  <a:pt x="0" y="633"/>
                </a:lnTo>
                <a:lnTo>
                  <a:pt x="27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" y="2245189"/>
            <a:ext cx="12192000" cy="2196242"/>
          </a:xfrm>
          <a:prstGeom prst="rect">
            <a:avLst/>
          </a:prstGeom>
          <a:gradFill flip="none" rotWithShape="1">
            <a:gsLst>
              <a:gs pos="0">
                <a:srgbClr val="0C4994">
                  <a:shade val="30000"/>
                  <a:satMod val="115000"/>
                </a:srgbClr>
              </a:gs>
              <a:gs pos="50000">
                <a:srgbClr val="0C4994">
                  <a:shade val="67500"/>
                  <a:satMod val="115000"/>
                </a:srgbClr>
              </a:gs>
              <a:gs pos="100000">
                <a:srgbClr val="0C499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980692" y="1754842"/>
            <a:ext cx="2513618" cy="26865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3703777" y="2809432"/>
            <a:ext cx="81618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DCB3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计算图</a:t>
            </a:r>
          </a:p>
        </p:txBody>
      </p:sp>
      <p:sp>
        <p:nvSpPr>
          <p:cNvPr id="10247" name="TextBox 26"/>
          <p:cNvSpPr txBox="1">
            <a:spLocks noChangeArrowheads="1"/>
          </p:cNvSpPr>
          <p:nvPr/>
        </p:nvSpPr>
        <p:spPr bwMode="auto">
          <a:xfrm>
            <a:off x="1670679" y="2225042"/>
            <a:ext cx="1133644" cy="19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99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1199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1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18435" name="内容占位符 2"/>
          <p:cNvSpPr>
            <a:spLocks noGrp="1"/>
          </p:cNvSpPr>
          <p:nvPr>
            <p:ph sz="quarter" idx="1"/>
          </p:nvPr>
        </p:nvSpPr>
        <p:spPr>
          <a:xfrm>
            <a:off x="798305" y="1085383"/>
            <a:ext cx="6664912" cy="51584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计算图</a:t>
            </a:r>
            <a:r>
              <a:rPr lang="en-US" altLang="zh-CN" sz="3200" dirty="0"/>
              <a:t>(Computational graph)</a:t>
            </a:r>
            <a:r>
              <a:rPr lang="zh-CN" altLang="en-US" sz="3200" dirty="0"/>
              <a:t>：</a:t>
            </a:r>
            <a:endParaRPr lang="en-US" altLang="zh-CN" sz="3200" dirty="0"/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描述计算结构的一种图</a:t>
            </a:r>
            <a:endParaRPr lang="en-US" altLang="zh-CN" sz="28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3200" dirty="0"/>
              <a:t>计算图的元素</a:t>
            </a:r>
            <a:endParaRPr lang="en-US" altLang="zh-CN" sz="3200" dirty="0"/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节点（</a:t>
            </a:r>
            <a:r>
              <a:rPr lang="en-US" altLang="zh-CN" sz="2800" dirty="0">
                <a:solidFill>
                  <a:srgbClr val="0070C0"/>
                </a:solidFill>
              </a:rPr>
              <a:t>node</a:t>
            </a:r>
            <a:r>
              <a:rPr lang="zh-CN" altLang="en-US" sz="2800" dirty="0">
                <a:solidFill>
                  <a:srgbClr val="0070C0"/>
                </a:solidFill>
              </a:rPr>
              <a:t>）：</a:t>
            </a:r>
            <a:r>
              <a:rPr lang="zh-CN" altLang="en-US" sz="2800" dirty="0"/>
              <a:t>表示</a:t>
            </a:r>
            <a:r>
              <a:rPr lang="zh-CN" altLang="en-US" sz="2800" dirty="0">
                <a:solidFill>
                  <a:srgbClr val="FF0000"/>
                </a:solidFill>
              </a:rPr>
              <a:t>变量</a:t>
            </a:r>
            <a:r>
              <a:rPr lang="zh-CN" altLang="en-US" sz="2800" dirty="0"/>
              <a:t>，可以是标量、矢量、张量等。</a:t>
            </a:r>
            <a:endParaRPr lang="en-US" altLang="zh-CN" sz="2800" dirty="0"/>
          </a:p>
          <a:p>
            <a:pPr lvl="1">
              <a:lnSpc>
                <a:spcPct val="15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边（</a:t>
            </a:r>
            <a:r>
              <a:rPr lang="en-US" altLang="zh-CN" sz="2800" dirty="0">
                <a:solidFill>
                  <a:srgbClr val="0070C0"/>
                </a:solidFill>
              </a:rPr>
              <a:t>edge</a:t>
            </a:r>
            <a:r>
              <a:rPr lang="zh-CN" altLang="en-US" sz="2800" dirty="0">
                <a:solidFill>
                  <a:srgbClr val="0070C0"/>
                </a:solidFill>
              </a:rPr>
              <a:t>）：</a:t>
            </a:r>
            <a:r>
              <a:rPr lang="zh-CN" altLang="en-US" sz="2800" dirty="0"/>
              <a:t>表示</a:t>
            </a:r>
            <a:r>
              <a:rPr lang="zh-CN" altLang="en-US" sz="2800" dirty="0">
                <a:solidFill>
                  <a:srgbClr val="FF0000"/>
                </a:solidFill>
              </a:rPr>
              <a:t>操作（函数）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 marL="457200" lvl="1" indent="0">
              <a:lnSpc>
                <a:spcPct val="115000"/>
              </a:lnSpc>
              <a:buNone/>
            </a:pP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3EFEAD3-53F0-4038-934A-E09FFAE4643C}"/>
              </a:ext>
            </a:extLst>
          </p:cNvPr>
          <p:cNvSpPr/>
          <p:nvPr/>
        </p:nvSpPr>
        <p:spPr>
          <a:xfrm>
            <a:off x="8440615" y="1983545"/>
            <a:ext cx="511090" cy="4923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4F27DFA-C3C9-4266-9674-17BCFDC40037}"/>
              </a:ext>
            </a:extLst>
          </p:cNvPr>
          <p:cNvSpPr/>
          <p:nvPr/>
        </p:nvSpPr>
        <p:spPr>
          <a:xfrm>
            <a:off x="10046647" y="1983545"/>
            <a:ext cx="511090" cy="4923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4E8D23A4-08D6-4ED3-8D5D-D8A641B0FE10}"/>
              </a:ext>
            </a:extLst>
          </p:cNvPr>
          <p:cNvCxnSpPr>
            <a:stCxn id="10" idx="6"/>
            <a:endCxn id="11" idx="2"/>
          </p:cNvCxnSpPr>
          <p:nvPr/>
        </p:nvCxnSpPr>
        <p:spPr>
          <a:xfrm>
            <a:off x="8951705" y="2229730"/>
            <a:ext cx="10949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83BF59E5-369C-4C6D-9AE0-CEFA6C976DF8}"/>
              </a:ext>
            </a:extLst>
          </p:cNvPr>
          <p:cNvSpPr txBox="1"/>
          <p:nvPr/>
        </p:nvSpPr>
        <p:spPr>
          <a:xfrm>
            <a:off x="9144000" y="1800665"/>
            <a:ext cx="66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F148C1B-D7C0-4295-BCE3-A26D1567873C}"/>
              </a:ext>
            </a:extLst>
          </p:cNvPr>
          <p:cNvSpPr txBox="1"/>
          <p:nvPr/>
        </p:nvSpPr>
        <p:spPr>
          <a:xfrm>
            <a:off x="9012628" y="2683353"/>
            <a:ext cx="10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y=f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9ED4A67-EDB1-4F9F-BC87-DA204327C193}"/>
              </a:ext>
            </a:extLst>
          </p:cNvPr>
          <p:cNvSpPr/>
          <p:nvPr/>
        </p:nvSpPr>
        <p:spPr>
          <a:xfrm>
            <a:off x="8409052" y="4648594"/>
            <a:ext cx="511090" cy="4923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0FED40DF-265A-4449-B81C-421350D374FE}"/>
              </a:ext>
            </a:extLst>
          </p:cNvPr>
          <p:cNvSpPr/>
          <p:nvPr/>
        </p:nvSpPr>
        <p:spPr>
          <a:xfrm>
            <a:off x="9985724" y="3925575"/>
            <a:ext cx="511090" cy="4923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FC6FE1D4-7B7D-4606-BC3C-6211240E83C9}"/>
              </a:ext>
            </a:extLst>
          </p:cNvPr>
          <p:cNvCxnSpPr>
            <a:stCxn id="19" idx="6"/>
            <a:endCxn id="20" idx="2"/>
          </p:cNvCxnSpPr>
          <p:nvPr/>
        </p:nvCxnSpPr>
        <p:spPr>
          <a:xfrm flipV="1">
            <a:off x="8920142" y="4171760"/>
            <a:ext cx="1065582" cy="723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D8158B94-A3CF-4810-917E-C2FB7E68FD18}"/>
              </a:ext>
            </a:extLst>
          </p:cNvPr>
          <p:cNvSpPr txBox="1"/>
          <p:nvPr/>
        </p:nvSpPr>
        <p:spPr>
          <a:xfrm>
            <a:off x="9012628" y="3979271"/>
            <a:ext cx="66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5B42632-302B-412D-AA86-C07AC0327618}"/>
              </a:ext>
            </a:extLst>
          </p:cNvPr>
          <p:cNvSpPr txBox="1"/>
          <p:nvPr/>
        </p:nvSpPr>
        <p:spPr>
          <a:xfrm>
            <a:off x="8951705" y="5438541"/>
            <a:ext cx="1094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z=g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x, y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6E06D6D-A7D2-447A-A17A-855F24AD3FB6}"/>
              </a:ext>
            </a:extLst>
          </p:cNvPr>
          <p:cNvSpPr/>
          <p:nvPr/>
        </p:nvSpPr>
        <p:spPr>
          <a:xfrm>
            <a:off x="8409052" y="3418404"/>
            <a:ext cx="511090" cy="4923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5DCC3139-E6F6-4099-B331-E93BD33A8C49}"/>
              </a:ext>
            </a:extLst>
          </p:cNvPr>
          <p:cNvCxnSpPr>
            <a:stCxn id="25" idx="6"/>
            <a:endCxn id="20" idx="2"/>
          </p:cNvCxnSpPr>
          <p:nvPr/>
        </p:nvCxnSpPr>
        <p:spPr>
          <a:xfrm>
            <a:off x="8920142" y="3664589"/>
            <a:ext cx="1065582" cy="507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488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0445DE4-6211-4FCB-BC12-3D47B91EE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640" y="1788160"/>
            <a:ext cx="7813040" cy="346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68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9BF1580-3955-4330-BC9A-533034C5E4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98305" y="1085383"/>
            <a:ext cx="6664912" cy="51584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/>
              <a:t>链式法则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53B85BF3-044C-4F72-B685-D13BA1F3B00D}"/>
              </a:ext>
            </a:extLst>
          </p:cNvPr>
          <p:cNvGrpSpPr/>
          <p:nvPr/>
        </p:nvGrpSpPr>
        <p:grpSpPr>
          <a:xfrm>
            <a:off x="2089943" y="1974662"/>
            <a:ext cx="8012113" cy="4564250"/>
            <a:chOff x="628649" y="1856355"/>
            <a:chExt cx="8012113" cy="4564250"/>
          </a:xfrm>
        </p:grpSpPr>
        <p:sp>
          <p:nvSpPr>
            <p:cNvPr id="8" name="文字方塊 5">
              <a:extLst>
                <a:ext uri="{FF2B5EF4-FFF2-40B4-BE49-F238E27FC236}">
                  <a16:creationId xmlns:a16="http://schemas.microsoft.com/office/drawing/2014/main" id="{F6773B4F-1535-4349-94AF-FF169C3A1BE3}"/>
                </a:ext>
              </a:extLst>
            </p:cNvPr>
            <p:cNvSpPr txBox="1"/>
            <p:nvPr/>
          </p:nvSpPr>
          <p:spPr>
            <a:xfrm>
              <a:off x="628650" y="1856355"/>
              <a:ext cx="15505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altLang="zh-TW" sz="2800" b="1" i="1" u="sng" dirty="0">
                  <a:solidFill>
                    <a:prstClr val="black"/>
                  </a:solidFill>
                </a:rPr>
                <a:t>Case 1</a:t>
              </a:r>
              <a:endParaRPr lang="zh-TW" altLang="en-US" sz="2800" b="1" i="1" u="sng" dirty="0">
                <a:solidFill>
                  <a:prstClr val="black"/>
                </a:solidFill>
              </a:endParaRPr>
            </a:p>
          </p:txBody>
        </p:sp>
        <p:sp>
          <p:nvSpPr>
            <p:cNvPr id="9" name="文字方塊 6">
              <a:extLst>
                <a:ext uri="{FF2B5EF4-FFF2-40B4-BE49-F238E27FC236}">
                  <a16:creationId xmlns:a16="http://schemas.microsoft.com/office/drawing/2014/main" id="{CE5CE60E-BE5E-4D89-8939-348AFDDEC223}"/>
                </a:ext>
              </a:extLst>
            </p:cNvPr>
            <p:cNvSpPr txBox="1"/>
            <p:nvPr/>
          </p:nvSpPr>
          <p:spPr>
            <a:xfrm>
              <a:off x="628649" y="3553480"/>
              <a:ext cx="15954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altLang="zh-TW" sz="2800" b="1" i="1" u="sng" dirty="0">
                  <a:solidFill>
                    <a:prstClr val="black"/>
                  </a:solidFill>
                </a:rPr>
                <a:t>Case 2</a:t>
              </a:r>
              <a:endParaRPr lang="zh-TW" altLang="en-US" sz="2800" b="1" i="1" u="sng" dirty="0">
                <a:solidFill>
                  <a:prstClr val="black"/>
                </a:solidFill>
              </a:endParaRPr>
            </a:p>
          </p:txBody>
        </p:sp>
        <p:graphicFrame>
          <p:nvGraphicFramePr>
            <p:cNvPr id="10" name="Object 12">
              <a:extLst>
                <a:ext uri="{FF2B5EF4-FFF2-40B4-BE49-F238E27FC236}">
                  <a16:creationId xmlns:a16="http://schemas.microsoft.com/office/drawing/2014/main" id="{9A7460B5-2AD9-47FE-A126-5769B0F2A70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37547557"/>
                </p:ext>
              </p:extLst>
            </p:nvPr>
          </p:nvGraphicFramePr>
          <p:xfrm>
            <a:off x="6016763" y="1895732"/>
            <a:ext cx="1143000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0" name="方程式" r:id="rId4" imgW="533160" imgH="215640" progId="Equation.3">
                    <p:embed/>
                  </p:oleObj>
                </mc:Choice>
                <mc:Fallback>
                  <p:oleObj name="方程式" r:id="rId4" imgW="533160" imgH="215640" progId="Equation.3">
                    <p:embed/>
                    <p:pic>
                      <p:nvPicPr>
                        <p:cNvPr id="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16763" y="1895732"/>
                          <a:ext cx="1143000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2">
              <a:extLst>
                <a:ext uri="{FF2B5EF4-FFF2-40B4-BE49-F238E27FC236}">
                  <a16:creationId xmlns:a16="http://schemas.microsoft.com/office/drawing/2014/main" id="{B258408E-6785-40ED-8828-677C2ED8E7E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8446822"/>
                </p:ext>
              </p:extLst>
            </p:nvPr>
          </p:nvGraphicFramePr>
          <p:xfrm>
            <a:off x="4692922" y="1907083"/>
            <a:ext cx="1196975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1" name="方程式" r:id="rId6" imgW="558720" imgH="215640" progId="Equation.3">
                    <p:embed/>
                  </p:oleObj>
                </mc:Choice>
                <mc:Fallback>
                  <p:oleObj name="方程式" r:id="rId6" imgW="558720" imgH="215640" progId="Equation.3">
                    <p:embed/>
                    <p:pic>
                      <p:nvPicPr>
                        <p:cNvPr id="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92922" y="1907083"/>
                          <a:ext cx="1196975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2">
              <a:extLst>
                <a:ext uri="{FF2B5EF4-FFF2-40B4-BE49-F238E27FC236}">
                  <a16:creationId xmlns:a16="http://schemas.microsoft.com/office/drawing/2014/main" id="{E343D43D-FBA6-471A-AE5F-834F051C96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60062180"/>
                </p:ext>
              </p:extLst>
            </p:nvPr>
          </p:nvGraphicFramePr>
          <p:xfrm>
            <a:off x="6469063" y="2593975"/>
            <a:ext cx="1574800" cy="896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2" name="方程式" r:id="rId8" imgW="736560" imgH="419040" progId="Equation.3">
                    <p:embed/>
                  </p:oleObj>
                </mc:Choice>
                <mc:Fallback>
                  <p:oleObj name="方程式" r:id="rId8" imgW="736560" imgH="419040" progId="Equation.3">
                    <p:embed/>
                    <p:pic>
                      <p:nvPicPr>
                        <p:cNvPr id="1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69063" y="2593975"/>
                          <a:ext cx="1574800" cy="8969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>
              <a:extLst>
                <a:ext uri="{FF2B5EF4-FFF2-40B4-BE49-F238E27FC236}">
                  <a16:creationId xmlns:a16="http://schemas.microsoft.com/office/drawing/2014/main" id="{85CC5647-190D-484A-8571-C51043DBDBA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81500901"/>
                </p:ext>
              </p:extLst>
            </p:nvPr>
          </p:nvGraphicFramePr>
          <p:xfrm>
            <a:off x="3212470" y="3238649"/>
            <a:ext cx="2068512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3" name="方程式" r:id="rId10" imgW="965160" imgH="203040" progId="Equation.3">
                    <p:embed/>
                  </p:oleObj>
                </mc:Choice>
                <mc:Fallback>
                  <p:oleObj name="方程式" r:id="rId10" imgW="965160" imgH="203040" progId="Equation.3">
                    <p:embed/>
                    <p:pic>
                      <p:nvPicPr>
                        <p:cNvPr id="11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12470" y="3238649"/>
                          <a:ext cx="2068512" cy="431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Object 12">
              <a:extLst>
                <a:ext uri="{FF2B5EF4-FFF2-40B4-BE49-F238E27FC236}">
                  <a16:creationId xmlns:a16="http://schemas.microsoft.com/office/drawing/2014/main" id="{AA56C55F-59DA-49AA-8FAA-B83C5E9D5AE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6287550"/>
                </p:ext>
              </p:extLst>
            </p:nvPr>
          </p:nvGraphicFramePr>
          <p:xfrm>
            <a:off x="6438244" y="4164011"/>
            <a:ext cx="1443038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4" name="方程式" r:id="rId12" imgW="672840" imgH="215640" progId="Equation.3">
                    <p:embed/>
                  </p:oleObj>
                </mc:Choice>
                <mc:Fallback>
                  <p:oleObj name="方程式" r:id="rId12" imgW="672840" imgH="215640" progId="Equation.3">
                    <p:embed/>
                    <p:pic>
                      <p:nvPicPr>
                        <p:cNvPr id="12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38244" y="4164011"/>
                          <a:ext cx="1443038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Object 12">
              <a:extLst>
                <a:ext uri="{FF2B5EF4-FFF2-40B4-BE49-F238E27FC236}">
                  <a16:creationId xmlns:a16="http://schemas.microsoft.com/office/drawing/2014/main" id="{3E54F8A4-88B8-4673-A133-AA75BEBF5F9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32488790"/>
                </p:ext>
              </p:extLst>
            </p:nvPr>
          </p:nvGraphicFramePr>
          <p:xfrm>
            <a:off x="5104339" y="4156246"/>
            <a:ext cx="1116013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5" name="方程式" r:id="rId14" imgW="520560" imgH="215640" progId="Equation.3">
                    <p:embed/>
                  </p:oleObj>
                </mc:Choice>
                <mc:Fallback>
                  <p:oleObj name="方程式" r:id="rId14" imgW="520560" imgH="215640" progId="Equation.3">
                    <p:embed/>
                    <p:pic>
                      <p:nvPicPr>
                        <p:cNvPr id="1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04339" y="4156246"/>
                          <a:ext cx="1116013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2">
              <a:extLst>
                <a:ext uri="{FF2B5EF4-FFF2-40B4-BE49-F238E27FC236}">
                  <a16:creationId xmlns:a16="http://schemas.microsoft.com/office/drawing/2014/main" id="{171B9538-C725-49AD-A511-2B11381B8A7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32856715"/>
                </p:ext>
              </p:extLst>
            </p:nvPr>
          </p:nvGraphicFramePr>
          <p:xfrm>
            <a:off x="3814628" y="4156247"/>
            <a:ext cx="1141413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6" name="方程式" r:id="rId16" imgW="533160" imgH="215640" progId="Equation.3">
                    <p:embed/>
                  </p:oleObj>
                </mc:Choice>
                <mc:Fallback>
                  <p:oleObj name="方程式" r:id="rId16" imgW="533160" imgH="215640" progId="Equation.3">
                    <p:embed/>
                    <p:pic>
                      <p:nvPicPr>
                        <p:cNvPr id="14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4628" y="4156247"/>
                          <a:ext cx="1141413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2">
              <a:extLst>
                <a:ext uri="{FF2B5EF4-FFF2-40B4-BE49-F238E27FC236}">
                  <a16:creationId xmlns:a16="http://schemas.microsoft.com/office/drawing/2014/main" id="{662DE415-6B3F-477C-87B8-98642ADCF1F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6700745"/>
                </p:ext>
              </p:extLst>
            </p:nvPr>
          </p:nvGraphicFramePr>
          <p:xfrm>
            <a:off x="6007100" y="5163644"/>
            <a:ext cx="2633662" cy="896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7" name="方程式" r:id="rId18" imgW="1231560" imgH="419040" progId="Equation.3">
                    <p:embed/>
                  </p:oleObj>
                </mc:Choice>
                <mc:Fallback>
                  <p:oleObj name="方程式" r:id="rId18" imgW="1231560" imgH="419040" progId="Equation.3">
                    <p:embed/>
                    <p:pic>
                      <p:nvPicPr>
                        <p:cNvPr id="15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7100" y="5163644"/>
                          <a:ext cx="2633662" cy="8969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12">
              <a:extLst>
                <a:ext uri="{FF2B5EF4-FFF2-40B4-BE49-F238E27FC236}">
                  <a16:creationId xmlns:a16="http://schemas.microsoft.com/office/drawing/2014/main" id="{C40DDD7C-FC4B-45D2-B5A9-684DCAFD35B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46630046"/>
                </p:ext>
              </p:extLst>
            </p:nvPr>
          </p:nvGraphicFramePr>
          <p:xfrm>
            <a:off x="3457398" y="5374308"/>
            <a:ext cx="434975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8" name="方程式" r:id="rId20" imgW="203040" imgH="177480" progId="Equation.3">
                    <p:embed/>
                  </p:oleObj>
                </mc:Choice>
                <mc:Fallback>
                  <p:oleObj name="方程式" r:id="rId20" imgW="203040" imgH="177480" progId="Equation.3">
                    <p:embed/>
                    <p:pic>
                      <p:nvPicPr>
                        <p:cNvPr id="16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7398" y="5374308"/>
                          <a:ext cx="434975" cy="3778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12">
              <a:extLst>
                <a:ext uri="{FF2B5EF4-FFF2-40B4-BE49-F238E27FC236}">
                  <a16:creationId xmlns:a16="http://schemas.microsoft.com/office/drawing/2014/main" id="{E857F9F0-1AEE-4FF5-973C-79694C09A0C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3988212"/>
                </p:ext>
              </p:extLst>
            </p:nvPr>
          </p:nvGraphicFramePr>
          <p:xfrm>
            <a:off x="5329422" y="5428494"/>
            <a:ext cx="434975" cy="3508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39" name="方程式" r:id="rId22" imgW="203040" imgH="164880" progId="Equation.3">
                    <p:embed/>
                  </p:oleObj>
                </mc:Choice>
                <mc:Fallback>
                  <p:oleObj name="方程式" r:id="rId22" imgW="203040" imgH="164880" progId="Equation.3">
                    <p:embed/>
                    <p:pic>
                      <p:nvPicPr>
                        <p:cNvPr id="17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9422" y="5428494"/>
                          <a:ext cx="434975" cy="3508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12">
              <a:extLst>
                <a:ext uri="{FF2B5EF4-FFF2-40B4-BE49-F238E27FC236}">
                  <a16:creationId xmlns:a16="http://schemas.microsoft.com/office/drawing/2014/main" id="{7870C6D0-3EB0-48D3-B640-4F83F358816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82690573"/>
                </p:ext>
              </p:extLst>
            </p:nvPr>
          </p:nvGraphicFramePr>
          <p:xfrm>
            <a:off x="4375789" y="4887785"/>
            <a:ext cx="461963" cy="377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40" name="方程式" r:id="rId24" imgW="215640" imgH="177480" progId="Equation.3">
                    <p:embed/>
                  </p:oleObj>
                </mc:Choice>
                <mc:Fallback>
                  <p:oleObj name="方程式" r:id="rId24" imgW="215640" imgH="177480" progId="Equation.3">
                    <p:embed/>
                    <p:pic>
                      <p:nvPicPr>
                        <p:cNvPr id="18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5789" y="4887785"/>
                          <a:ext cx="461963" cy="3778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12">
              <a:extLst>
                <a:ext uri="{FF2B5EF4-FFF2-40B4-BE49-F238E27FC236}">
                  <a16:creationId xmlns:a16="http://schemas.microsoft.com/office/drawing/2014/main" id="{8CCA5D8C-BCE8-4DB7-BB58-D2BAB7863D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82635494"/>
                </p:ext>
              </p:extLst>
            </p:nvPr>
          </p:nvGraphicFramePr>
          <p:xfrm>
            <a:off x="4375789" y="5986733"/>
            <a:ext cx="461963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41" name="方程式" r:id="rId26" imgW="215640" imgH="203040" progId="Equation.3">
                    <p:embed/>
                  </p:oleObj>
                </mc:Choice>
                <mc:Fallback>
                  <p:oleObj name="方程式" r:id="rId26" imgW="215640" imgH="203040" progId="Equation.3">
                    <p:embed/>
                    <p:pic>
                      <p:nvPicPr>
                        <p:cNvPr id="19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75789" y="5986733"/>
                          <a:ext cx="461963" cy="431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直線單箭頭接點 20">
              <a:extLst>
                <a:ext uri="{FF2B5EF4-FFF2-40B4-BE49-F238E27FC236}">
                  <a16:creationId xmlns:a16="http://schemas.microsoft.com/office/drawing/2014/main" id="{B784918A-B584-48E3-9841-16D3AAF793BC}"/>
                </a:ext>
              </a:extLst>
            </p:cNvPr>
            <p:cNvCxnSpPr>
              <a:endCxn id="20" idx="1"/>
            </p:cNvCxnSpPr>
            <p:nvPr/>
          </p:nvCxnSpPr>
          <p:spPr>
            <a:xfrm flipV="1">
              <a:off x="3892373" y="5076697"/>
              <a:ext cx="483416" cy="46156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線單箭頭接點 21">
              <a:extLst>
                <a:ext uri="{FF2B5EF4-FFF2-40B4-BE49-F238E27FC236}">
                  <a16:creationId xmlns:a16="http://schemas.microsoft.com/office/drawing/2014/main" id="{7472D542-F38D-4376-9558-E898E3B00F19}"/>
                </a:ext>
              </a:extLst>
            </p:cNvPr>
            <p:cNvCxnSpPr>
              <a:endCxn id="21" idx="1"/>
            </p:cNvCxnSpPr>
            <p:nvPr/>
          </p:nvCxnSpPr>
          <p:spPr>
            <a:xfrm>
              <a:off x="3892373" y="5759991"/>
              <a:ext cx="483416" cy="44264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單箭頭接點 22">
              <a:extLst>
                <a:ext uri="{FF2B5EF4-FFF2-40B4-BE49-F238E27FC236}">
                  <a16:creationId xmlns:a16="http://schemas.microsoft.com/office/drawing/2014/main" id="{370846C1-06E9-4592-81E6-876C5E630402}"/>
                </a:ext>
              </a:extLst>
            </p:cNvPr>
            <p:cNvCxnSpPr/>
            <p:nvPr/>
          </p:nvCxnSpPr>
          <p:spPr>
            <a:xfrm>
              <a:off x="4859205" y="5118569"/>
              <a:ext cx="483416" cy="45814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單箭頭接點 23">
              <a:extLst>
                <a:ext uri="{FF2B5EF4-FFF2-40B4-BE49-F238E27FC236}">
                  <a16:creationId xmlns:a16="http://schemas.microsoft.com/office/drawing/2014/main" id="{6A0A047C-B341-45D8-BD15-89233E3A0BD5}"/>
                </a:ext>
              </a:extLst>
            </p:cNvPr>
            <p:cNvCxnSpPr/>
            <p:nvPr/>
          </p:nvCxnSpPr>
          <p:spPr>
            <a:xfrm flipV="1">
              <a:off x="4862631" y="5766955"/>
              <a:ext cx="483416" cy="46156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Object 12">
              <a:extLst>
                <a:ext uri="{FF2B5EF4-FFF2-40B4-BE49-F238E27FC236}">
                  <a16:creationId xmlns:a16="http://schemas.microsoft.com/office/drawing/2014/main" id="{67082F8D-99E1-4BBE-A491-E9F6C43A318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42090143"/>
                </p:ext>
              </p:extLst>
            </p:nvPr>
          </p:nvGraphicFramePr>
          <p:xfrm>
            <a:off x="2646341" y="1913276"/>
            <a:ext cx="1169987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42" name="方程式" r:id="rId28" imgW="545760" imgH="215640" progId="Equation.3">
                    <p:embed/>
                  </p:oleObj>
                </mc:Choice>
                <mc:Fallback>
                  <p:oleObj name="方程式" r:id="rId28" imgW="545760" imgH="215640" progId="Equation.3">
                    <p:embed/>
                    <p:pic>
                      <p:nvPicPr>
                        <p:cNvPr id="25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6341" y="1913276"/>
                          <a:ext cx="1169987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箭號: 向右 2">
              <a:extLst>
                <a:ext uri="{FF2B5EF4-FFF2-40B4-BE49-F238E27FC236}">
                  <a16:creationId xmlns:a16="http://schemas.microsoft.com/office/drawing/2014/main" id="{E3D77AB9-60F1-45A3-808D-D763A4E1A9BA}"/>
                </a:ext>
              </a:extLst>
            </p:cNvPr>
            <p:cNvSpPr/>
            <p:nvPr/>
          </p:nvSpPr>
          <p:spPr>
            <a:xfrm>
              <a:off x="4024537" y="1986561"/>
              <a:ext cx="529865" cy="33959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橢圓 25">
              <a:extLst>
                <a:ext uri="{FF2B5EF4-FFF2-40B4-BE49-F238E27FC236}">
                  <a16:creationId xmlns:a16="http://schemas.microsoft.com/office/drawing/2014/main" id="{6282BE9D-DE91-4DB8-8A4E-0E98B862F55C}"/>
                </a:ext>
              </a:extLst>
            </p:cNvPr>
            <p:cNvSpPr/>
            <p:nvPr/>
          </p:nvSpPr>
          <p:spPr>
            <a:xfrm>
              <a:off x="2865498" y="2750665"/>
              <a:ext cx="444379" cy="44437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altLang="zh-TW" sz="2400" dirty="0">
                  <a:solidFill>
                    <a:prstClr val="white"/>
                  </a:solidFill>
                </a:rPr>
                <a:t>x</a:t>
              </a:r>
              <a:endParaRPr lang="zh-TW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29" name="橢圓 27">
              <a:extLst>
                <a:ext uri="{FF2B5EF4-FFF2-40B4-BE49-F238E27FC236}">
                  <a16:creationId xmlns:a16="http://schemas.microsoft.com/office/drawing/2014/main" id="{EB719AA1-700A-47FA-8E3F-CAC57DDA45FC}"/>
                </a:ext>
              </a:extLst>
            </p:cNvPr>
            <p:cNvSpPr/>
            <p:nvPr/>
          </p:nvSpPr>
          <p:spPr>
            <a:xfrm>
              <a:off x="4024537" y="2743430"/>
              <a:ext cx="444379" cy="44437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altLang="zh-TW" sz="2400" dirty="0">
                  <a:solidFill>
                    <a:prstClr val="white"/>
                  </a:solidFill>
                </a:rPr>
                <a:t>y</a:t>
              </a:r>
              <a:endParaRPr lang="zh-TW" altLang="en-US" sz="2400" dirty="0">
                <a:solidFill>
                  <a:prstClr val="white"/>
                </a:solidFill>
              </a:endParaRPr>
            </a:p>
          </p:txBody>
        </p:sp>
        <p:sp>
          <p:nvSpPr>
            <p:cNvPr id="30" name="橢圓 28">
              <a:extLst>
                <a:ext uri="{FF2B5EF4-FFF2-40B4-BE49-F238E27FC236}">
                  <a16:creationId xmlns:a16="http://schemas.microsoft.com/office/drawing/2014/main" id="{E30BDF89-F9D5-4F83-85E2-50B0D006C69D}"/>
                </a:ext>
              </a:extLst>
            </p:cNvPr>
            <p:cNvSpPr/>
            <p:nvPr/>
          </p:nvSpPr>
          <p:spPr>
            <a:xfrm>
              <a:off x="5183576" y="2741154"/>
              <a:ext cx="444379" cy="44437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altLang="zh-TW" sz="2400" dirty="0">
                  <a:solidFill>
                    <a:prstClr val="white"/>
                  </a:solidFill>
                </a:rPr>
                <a:t>z</a:t>
              </a:r>
              <a:endParaRPr lang="zh-TW" altLang="en-US" sz="2400" dirty="0">
                <a:solidFill>
                  <a:prstClr val="white"/>
                </a:solidFill>
              </a:endParaRPr>
            </a:p>
          </p:txBody>
        </p:sp>
        <p:cxnSp>
          <p:nvCxnSpPr>
            <p:cNvPr id="31" name="直線單箭頭接點 4">
              <a:extLst>
                <a:ext uri="{FF2B5EF4-FFF2-40B4-BE49-F238E27FC236}">
                  <a16:creationId xmlns:a16="http://schemas.microsoft.com/office/drawing/2014/main" id="{4696C1AD-BDF4-4BC9-8DAD-4D9A3220E12E}"/>
                </a:ext>
              </a:extLst>
            </p:cNvPr>
            <p:cNvCxnSpPr>
              <a:cxnSpLocks/>
            </p:cNvCxnSpPr>
            <p:nvPr/>
          </p:nvCxnSpPr>
          <p:spPr>
            <a:xfrm>
              <a:off x="3309877" y="2993680"/>
              <a:ext cx="71466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單箭頭接點 29">
              <a:extLst>
                <a:ext uri="{FF2B5EF4-FFF2-40B4-BE49-F238E27FC236}">
                  <a16:creationId xmlns:a16="http://schemas.microsoft.com/office/drawing/2014/main" id="{1EF0E2AB-59F3-4727-81B4-230E8C1214DD}"/>
                </a:ext>
              </a:extLst>
            </p:cNvPr>
            <p:cNvCxnSpPr>
              <a:cxnSpLocks/>
            </p:cNvCxnSpPr>
            <p:nvPr/>
          </p:nvCxnSpPr>
          <p:spPr>
            <a:xfrm>
              <a:off x="4468916" y="2980428"/>
              <a:ext cx="71466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字方塊 30">
              <a:extLst>
                <a:ext uri="{FF2B5EF4-FFF2-40B4-BE49-F238E27FC236}">
                  <a16:creationId xmlns:a16="http://schemas.microsoft.com/office/drawing/2014/main" id="{70F958EE-2E86-460D-85B2-539727D0D352}"/>
                </a:ext>
              </a:extLst>
            </p:cNvPr>
            <p:cNvSpPr txBox="1"/>
            <p:nvPr/>
          </p:nvSpPr>
          <p:spPr>
            <a:xfrm>
              <a:off x="3387838" y="2538658"/>
              <a:ext cx="596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altLang="zh-TW" sz="2400" dirty="0">
                  <a:solidFill>
                    <a:prstClr val="black"/>
                  </a:solidFill>
                </a:rPr>
                <a:t>g</a:t>
              </a:r>
              <a:endParaRPr lang="zh-TW" altLang="en-US" sz="2400" dirty="0">
                <a:solidFill>
                  <a:prstClr val="black"/>
                </a:solidFill>
              </a:endParaRPr>
            </a:p>
          </p:txBody>
        </p:sp>
        <p:sp>
          <p:nvSpPr>
            <p:cNvPr id="34" name="文字方塊 31">
              <a:extLst>
                <a:ext uri="{FF2B5EF4-FFF2-40B4-BE49-F238E27FC236}">
                  <a16:creationId xmlns:a16="http://schemas.microsoft.com/office/drawing/2014/main" id="{E3D9C4C3-BCEF-4606-90F7-3B90D2980A8D}"/>
                </a:ext>
              </a:extLst>
            </p:cNvPr>
            <p:cNvSpPr txBox="1"/>
            <p:nvPr/>
          </p:nvSpPr>
          <p:spPr>
            <a:xfrm>
              <a:off x="4511244" y="2562198"/>
              <a:ext cx="5963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altLang="zh-TW" sz="2400" dirty="0">
                  <a:solidFill>
                    <a:prstClr val="black"/>
                  </a:solidFill>
                </a:rPr>
                <a:t>h</a:t>
              </a:r>
              <a:endParaRPr lang="zh-TW" altLang="en-US" sz="2400" dirty="0">
                <a:solidFill>
                  <a:prstClr val="black"/>
                </a:solidFill>
              </a:endParaRPr>
            </a:p>
          </p:txBody>
        </p:sp>
        <p:graphicFrame>
          <p:nvGraphicFramePr>
            <p:cNvPr id="35" name="Object 12">
              <a:extLst>
                <a:ext uri="{FF2B5EF4-FFF2-40B4-BE49-F238E27FC236}">
                  <a16:creationId xmlns:a16="http://schemas.microsoft.com/office/drawing/2014/main" id="{D29FD462-E53E-4AC7-A43D-677BE2BA270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85209788"/>
                </p:ext>
              </p:extLst>
            </p:nvPr>
          </p:nvGraphicFramePr>
          <p:xfrm>
            <a:off x="1766877" y="4156246"/>
            <a:ext cx="1143000" cy="460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543" name="方程式" r:id="rId30" imgW="533160" imgH="215640" progId="Equation.3">
                    <p:embed/>
                  </p:oleObj>
                </mc:Choice>
                <mc:Fallback>
                  <p:oleObj name="方程式" r:id="rId30" imgW="533160" imgH="215640" progId="Equation.3">
                    <p:embed/>
                    <p:pic>
                      <p:nvPicPr>
                        <p:cNvPr id="3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66877" y="4156246"/>
                          <a:ext cx="1143000" cy="4603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箭號: 向右 33">
              <a:extLst>
                <a:ext uri="{FF2B5EF4-FFF2-40B4-BE49-F238E27FC236}">
                  <a16:creationId xmlns:a16="http://schemas.microsoft.com/office/drawing/2014/main" id="{9DD35ED1-3295-4FA6-94D1-2A67D14D24B9}"/>
                </a:ext>
              </a:extLst>
            </p:cNvPr>
            <p:cNvSpPr/>
            <p:nvPr/>
          </p:nvSpPr>
          <p:spPr>
            <a:xfrm>
              <a:off x="3137412" y="4230718"/>
              <a:ext cx="529865" cy="33959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zh-TW" altLang="en-US">
                <a:solidFill>
                  <a:prstClr val="white"/>
                </a:solidFill>
              </a:endParaRPr>
            </a:p>
          </p:txBody>
        </p:sp>
        <p:grpSp>
          <p:nvGrpSpPr>
            <p:cNvPr id="37" name="群組 45">
              <a:extLst>
                <a:ext uri="{FF2B5EF4-FFF2-40B4-BE49-F238E27FC236}">
                  <a16:creationId xmlns:a16="http://schemas.microsoft.com/office/drawing/2014/main" id="{988094DF-8B3D-4B9A-AC43-5C063DEA903F}"/>
                </a:ext>
              </a:extLst>
            </p:cNvPr>
            <p:cNvGrpSpPr/>
            <p:nvPr/>
          </p:nvGrpSpPr>
          <p:grpSpPr>
            <a:xfrm>
              <a:off x="825358" y="5028415"/>
              <a:ext cx="2327811" cy="1392190"/>
              <a:chOff x="825358" y="5028415"/>
              <a:chExt cx="2327811" cy="1392190"/>
            </a:xfrm>
          </p:grpSpPr>
          <p:sp>
            <p:nvSpPr>
              <p:cNvPr id="38" name="橢圓 34">
                <a:extLst>
                  <a:ext uri="{FF2B5EF4-FFF2-40B4-BE49-F238E27FC236}">
                    <a16:creationId xmlns:a16="http://schemas.microsoft.com/office/drawing/2014/main" id="{9AB46E2C-3E09-4745-BE78-625F6DFC5D9B}"/>
                  </a:ext>
                </a:extLst>
              </p:cNvPr>
              <p:cNvSpPr/>
              <p:nvPr/>
            </p:nvSpPr>
            <p:spPr>
              <a:xfrm>
                <a:off x="1779707" y="5028415"/>
                <a:ext cx="444379" cy="4443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US" altLang="zh-TW" sz="2400" dirty="0">
                    <a:solidFill>
                      <a:prstClr val="white"/>
                    </a:solidFill>
                  </a:rPr>
                  <a:t>x</a:t>
                </a:r>
                <a:endParaRPr lang="zh-TW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橢圓 35">
                <a:extLst>
                  <a:ext uri="{FF2B5EF4-FFF2-40B4-BE49-F238E27FC236}">
                    <a16:creationId xmlns:a16="http://schemas.microsoft.com/office/drawing/2014/main" id="{FE7CD834-FAB0-4A59-9D3A-F2F61286FA06}"/>
                  </a:ext>
                </a:extLst>
              </p:cNvPr>
              <p:cNvSpPr/>
              <p:nvPr/>
            </p:nvSpPr>
            <p:spPr>
              <a:xfrm>
                <a:off x="1779708" y="5976226"/>
                <a:ext cx="444379" cy="4443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US" altLang="zh-TW" sz="2400" dirty="0">
                    <a:solidFill>
                      <a:prstClr val="white"/>
                    </a:solidFill>
                  </a:rPr>
                  <a:t>y</a:t>
                </a:r>
                <a:endParaRPr lang="zh-TW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橢圓 36">
                <a:extLst>
                  <a:ext uri="{FF2B5EF4-FFF2-40B4-BE49-F238E27FC236}">
                    <a16:creationId xmlns:a16="http://schemas.microsoft.com/office/drawing/2014/main" id="{4AE8754E-E762-4CC2-9879-10702B8C8709}"/>
                  </a:ext>
                </a:extLst>
              </p:cNvPr>
              <p:cNvSpPr/>
              <p:nvPr/>
            </p:nvSpPr>
            <p:spPr>
              <a:xfrm>
                <a:off x="2708790" y="5495112"/>
                <a:ext cx="444379" cy="4443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US" altLang="zh-TW" sz="2400" dirty="0">
                    <a:solidFill>
                      <a:prstClr val="white"/>
                    </a:solidFill>
                  </a:rPr>
                  <a:t>z</a:t>
                </a:r>
                <a:endParaRPr lang="zh-TW" alt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橢圓 37">
                <a:extLst>
                  <a:ext uri="{FF2B5EF4-FFF2-40B4-BE49-F238E27FC236}">
                    <a16:creationId xmlns:a16="http://schemas.microsoft.com/office/drawing/2014/main" id="{12E01D27-06DA-4131-B838-4D9FB589DDAC}"/>
                  </a:ext>
                </a:extLst>
              </p:cNvPr>
              <p:cNvSpPr/>
              <p:nvPr/>
            </p:nvSpPr>
            <p:spPr>
              <a:xfrm>
                <a:off x="825358" y="5495112"/>
                <a:ext cx="444379" cy="4443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r>
                  <a:rPr lang="en-US" altLang="zh-TW" sz="2400" dirty="0">
                    <a:solidFill>
                      <a:prstClr val="white"/>
                    </a:solidFill>
                  </a:rPr>
                  <a:t>s</a:t>
                </a:r>
                <a:endParaRPr lang="zh-TW" altLang="en-US" sz="2400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42" name="直線單箭頭接點 38">
                <a:extLst>
                  <a:ext uri="{FF2B5EF4-FFF2-40B4-BE49-F238E27FC236}">
                    <a16:creationId xmlns:a16="http://schemas.microsoft.com/office/drawing/2014/main" id="{BED00E53-383A-44D1-8FFB-57AB8C6ED0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13887" y="5333473"/>
                <a:ext cx="416773" cy="27864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單箭頭接點 42">
                <a:extLst>
                  <a:ext uri="{FF2B5EF4-FFF2-40B4-BE49-F238E27FC236}">
                    <a16:creationId xmlns:a16="http://schemas.microsoft.com/office/drawing/2014/main" id="{E51552A6-DB30-48B9-A9BD-542E4E0959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3651" y="5919774"/>
                <a:ext cx="416773" cy="27864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線單箭頭接點 43">
                <a:extLst>
                  <a:ext uri="{FF2B5EF4-FFF2-40B4-BE49-F238E27FC236}">
                    <a16:creationId xmlns:a16="http://schemas.microsoft.com/office/drawing/2014/main" id="{CAF14953-FE14-45BD-8780-B3604441D5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80719" y="5333472"/>
                <a:ext cx="416773" cy="27864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線單箭頭接點 44">
                <a:extLst>
                  <a:ext uri="{FF2B5EF4-FFF2-40B4-BE49-F238E27FC236}">
                    <a16:creationId xmlns:a16="http://schemas.microsoft.com/office/drawing/2014/main" id="{DC8CF0D1-AADB-48DD-968B-86DBEEF29CE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86368" y="5856977"/>
                <a:ext cx="416773" cy="278641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4910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8EE008A-215D-4258-84C4-48EE6B3C0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421" y="1475398"/>
            <a:ext cx="8444253" cy="439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16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2527EE7-F2BB-414D-9B6F-A991D1F68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120" y="1391920"/>
            <a:ext cx="7914640" cy="45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748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FDBE501-6A3D-4829-80DD-1D06FCBE7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400" y="1301115"/>
            <a:ext cx="7782560" cy="46526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9548015-97AC-49FD-88FE-1E90305D7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05" y="1301115"/>
            <a:ext cx="3202623" cy="1655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DA11B07-4F81-4244-94B1-637810EF33DC}"/>
                  </a:ext>
                </a:extLst>
              </p:cNvPr>
              <p:cNvSpPr txBox="1"/>
              <p:nvPr/>
            </p:nvSpPr>
            <p:spPr>
              <a:xfrm>
                <a:off x="936625" y="3429000"/>
                <a:ext cx="3436303" cy="677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DA11B07-4F81-4244-94B1-637810EF3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625" y="3429000"/>
                <a:ext cx="3436303" cy="6777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003298A-8867-4CF8-A6C3-E87AA6B3D4AD}"/>
                  </a:ext>
                </a:extLst>
              </p:cNvPr>
              <p:cNvSpPr txBox="1"/>
              <p:nvPr/>
            </p:nvSpPr>
            <p:spPr>
              <a:xfrm>
                <a:off x="936624" y="4417265"/>
                <a:ext cx="3436303" cy="1432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zh-CN" altLang="en-US" sz="20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</m:t>
                      </m:r>
                      <m:r>
                        <a:rPr lang="en-US" altLang="zh-CN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003298A-8867-4CF8-A6C3-E87AA6B3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624" y="4417265"/>
                <a:ext cx="3436303" cy="14321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989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799255-3EFA-4F02-B5AA-DD5DB39F7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1261987"/>
            <a:ext cx="8940800" cy="22736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2349A9B-129E-404C-AF6D-184B3FA4E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232275"/>
            <a:ext cx="6187440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7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32CA04-CDA7-4D50-9FBC-2C3F7F4B1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60" y="1722617"/>
            <a:ext cx="9326880" cy="341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19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DFFE8BA-A31E-4171-856D-08EDD1930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914525"/>
            <a:ext cx="95250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93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73609E-7CFB-46F3-A758-134BCF1E8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600" y="1296670"/>
            <a:ext cx="8829040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250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计算图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01EE19C-C4E0-4C3D-BF0D-58E8FA85C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204912"/>
            <a:ext cx="8331200" cy="515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03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線單箭頭接點 76"/>
          <p:cNvCxnSpPr>
            <a:cxnSpLocks/>
          </p:cNvCxnSpPr>
          <p:nvPr/>
        </p:nvCxnSpPr>
        <p:spPr>
          <a:xfrm flipV="1">
            <a:off x="9807536" y="2486818"/>
            <a:ext cx="0" cy="10941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前馈神经网络的计算图</a:t>
            </a:r>
            <a:endParaRPr lang="zh-TW" altLang="en-US" dirty="0"/>
          </a:p>
        </p:txBody>
      </p:sp>
      <p:cxnSp>
        <p:nvCxnSpPr>
          <p:cNvPr id="41" name="直線單箭頭接點 40"/>
          <p:cNvCxnSpPr>
            <a:cxnSpLocks/>
          </p:cNvCxnSpPr>
          <p:nvPr/>
        </p:nvCxnSpPr>
        <p:spPr>
          <a:xfrm>
            <a:off x="2770768" y="3907126"/>
            <a:ext cx="103377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橢圓 41"/>
          <p:cNvSpPr/>
          <p:nvPr/>
        </p:nvSpPr>
        <p:spPr>
          <a:xfrm>
            <a:off x="2184107" y="3549741"/>
            <a:ext cx="72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x</a:t>
            </a:r>
            <a:endParaRPr lang="zh-TW" altLang="en-US" sz="2400" dirty="0">
              <a:solidFill>
                <a:prstClr val="black"/>
              </a:solidFill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2032463" y="4654855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W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46" name="橢圓 45"/>
          <p:cNvSpPr/>
          <p:nvPr/>
        </p:nvSpPr>
        <p:spPr>
          <a:xfrm>
            <a:off x="2032463" y="5759969"/>
            <a:ext cx="1080000" cy="720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b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3804544" y="3565415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z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11726" y="3565415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a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字方塊 52"/>
              <p:cNvSpPr txBox="1"/>
              <p:nvPr/>
            </p:nvSpPr>
            <p:spPr>
              <a:xfrm>
                <a:off x="5120151" y="3964080"/>
                <a:ext cx="2719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3" name="文字方塊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151" y="3964080"/>
                <a:ext cx="271998" cy="369332"/>
              </a:xfrm>
              <a:prstGeom prst="rect">
                <a:avLst/>
              </a:prstGeom>
              <a:blipFill>
                <a:blip r:embed="rId2"/>
                <a:stretch>
                  <a:fillRect l="-13333" r="-6667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橢圓 53"/>
          <p:cNvSpPr/>
          <p:nvPr/>
        </p:nvSpPr>
        <p:spPr>
          <a:xfrm>
            <a:off x="7439631" y="3547163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z</a:t>
            </a:r>
            <a:r>
              <a:rPr lang="en-US" altLang="zh-TW" sz="2400" baseline="30000" dirty="0">
                <a:solidFill>
                  <a:prstClr val="black"/>
                </a:solidFill>
              </a:rPr>
              <a:t>2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9267536" y="3547126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y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5611726" y="4655882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W</a:t>
            </a:r>
            <a:r>
              <a:rPr lang="en-US" altLang="zh-TW" sz="2400" baseline="30000" dirty="0">
                <a:solidFill>
                  <a:prstClr val="black"/>
                </a:solidFill>
              </a:rPr>
              <a:t>2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5611726" y="5746349"/>
            <a:ext cx="1080000" cy="720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b</a:t>
            </a:r>
            <a:r>
              <a:rPr lang="en-US" altLang="zh-TW" sz="2400" baseline="30000" dirty="0">
                <a:solidFill>
                  <a:prstClr val="black"/>
                </a:solidFill>
              </a:rPr>
              <a:t>2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cxnSp>
        <p:nvCxnSpPr>
          <p:cNvPr id="61" name="直線單箭頭接點 60"/>
          <p:cNvCxnSpPr>
            <a:cxnSpLocks/>
            <a:endCxn id="48" idx="2"/>
          </p:cNvCxnSpPr>
          <p:nvPr/>
        </p:nvCxnSpPr>
        <p:spPr>
          <a:xfrm flipV="1">
            <a:off x="3112464" y="3925415"/>
            <a:ext cx="692081" cy="10713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單箭頭接點 63"/>
          <p:cNvCxnSpPr>
            <a:cxnSpLocks/>
            <a:endCxn id="48" idx="2"/>
          </p:cNvCxnSpPr>
          <p:nvPr/>
        </p:nvCxnSpPr>
        <p:spPr>
          <a:xfrm flipV="1">
            <a:off x="3112464" y="3925415"/>
            <a:ext cx="692081" cy="224850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單箭頭接點 64"/>
          <p:cNvCxnSpPr>
            <a:cxnSpLocks/>
            <a:stCxn id="48" idx="6"/>
            <a:endCxn id="49" idx="2"/>
          </p:cNvCxnSpPr>
          <p:nvPr/>
        </p:nvCxnSpPr>
        <p:spPr>
          <a:xfrm>
            <a:off x="4884544" y="3925415"/>
            <a:ext cx="7271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>
            <a:cxnSpLocks/>
            <a:stCxn id="49" idx="6"/>
            <a:endCxn id="54" idx="2"/>
          </p:cNvCxnSpPr>
          <p:nvPr/>
        </p:nvCxnSpPr>
        <p:spPr>
          <a:xfrm flipV="1">
            <a:off x="6691727" y="3907163"/>
            <a:ext cx="747905" cy="182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>
            <a:cxnSpLocks/>
            <a:stCxn id="56" idx="6"/>
            <a:endCxn id="54" idx="2"/>
          </p:cNvCxnSpPr>
          <p:nvPr/>
        </p:nvCxnSpPr>
        <p:spPr>
          <a:xfrm flipV="1">
            <a:off x="6691727" y="3907164"/>
            <a:ext cx="747905" cy="1108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單箭頭接點 67"/>
          <p:cNvCxnSpPr>
            <a:cxnSpLocks/>
            <a:stCxn id="57" idx="6"/>
            <a:endCxn id="54" idx="2"/>
          </p:cNvCxnSpPr>
          <p:nvPr/>
        </p:nvCxnSpPr>
        <p:spPr>
          <a:xfrm flipV="1">
            <a:off x="6691727" y="3907163"/>
            <a:ext cx="747905" cy="2199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字方塊 68"/>
              <p:cNvSpPr txBox="1"/>
              <p:nvPr/>
            </p:nvSpPr>
            <p:spPr>
              <a:xfrm>
                <a:off x="8755238" y="3944891"/>
                <a:ext cx="2719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9" name="文字方塊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238" y="3944891"/>
                <a:ext cx="271998" cy="369332"/>
              </a:xfrm>
              <a:prstGeom prst="rect">
                <a:avLst/>
              </a:prstGeom>
              <a:blipFill>
                <a:blip r:embed="rId3"/>
                <a:stretch>
                  <a:fillRect l="-11111" r="-8889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直線單箭頭接點 69"/>
          <p:cNvCxnSpPr>
            <a:cxnSpLocks/>
          </p:cNvCxnSpPr>
          <p:nvPr/>
        </p:nvCxnSpPr>
        <p:spPr>
          <a:xfrm>
            <a:off x="8519631" y="3925415"/>
            <a:ext cx="7271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字方塊 70"/>
              <p:cNvSpPr txBox="1"/>
              <p:nvPr/>
            </p:nvSpPr>
            <p:spPr>
              <a:xfrm>
                <a:off x="2424726" y="3023107"/>
                <a:ext cx="20675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1" name="文字方塊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4726" y="3023107"/>
                <a:ext cx="2067554" cy="369332"/>
              </a:xfrm>
              <a:prstGeom prst="rect">
                <a:avLst/>
              </a:prstGeom>
              <a:blipFill>
                <a:blip r:embed="rId4"/>
                <a:stretch>
                  <a:fillRect l="-1770" r="-590" b="-98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字方塊 71"/>
              <p:cNvSpPr txBox="1"/>
              <p:nvPr/>
            </p:nvSpPr>
            <p:spPr>
              <a:xfrm>
                <a:off x="6151727" y="3005100"/>
                <a:ext cx="22295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2" name="文字方塊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727" y="3005100"/>
                <a:ext cx="2229585" cy="369332"/>
              </a:xfrm>
              <a:prstGeom prst="rect">
                <a:avLst/>
              </a:prstGeom>
              <a:blipFill>
                <a:blip r:embed="rId5"/>
                <a:stretch>
                  <a:fillRect l="-1366" r="-273" b="-98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橢圓 73"/>
              <p:cNvSpPr/>
              <p:nvPr/>
            </p:nvSpPr>
            <p:spPr>
              <a:xfrm>
                <a:off x="7439631" y="1757189"/>
                <a:ext cx="1080000" cy="72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zh-TW" altLang="en-US" sz="2400" baseline="30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4" name="橢圓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631" y="1757189"/>
                <a:ext cx="1080000" cy="720000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橢圓 74"/>
              <p:cNvSpPr/>
              <p:nvPr/>
            </p:nvSpPr>
            <p:spPr>
              <a:xfrm>
                <a:off x="9286634" y="1757189"/>
                <a:ext cx="1080000" cy="720000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zh-TW" altLang="en-US" sz="2400" baseline="300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75" name="橢圓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634" y="1757189"/>
                <a:ext cx="1080000" cy="720000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直線單箭頭接點 75"/>
          <p:cNvCxnSpPr>
            <a:cxnSpLocks/>
          </p:cNvCxnSpPr>
          <p:nvPr/>
        </p:nvCxnSpPr>
        <p:spPr>
          <a:xfrm>
            <a:off x="8519631" y="2117189"/>
            <a:ext cx="7271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8080182" y="1301492"/>
                <a:ext cx="16333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zh-TW" altLang="en-US" sz="2400" baseline="30000" dirty="0">
                              <a:solidFill>
                                <a:prstClr val="black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0182" y="1301492"/>
                <a:ext cx="1633331" cy="369332"/>
              </a:xfrm>
              <a:prstGeom prst="rect">
                <a:avLst/>
              </a:prstGeom>
              <a:blipFill>
                <a:blip r:embed="rId8"/>
                <a:stretch>
                  <a:fillRect l="-3358" t="-13115" r="-16045" b="-278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339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線單箭頭接點 76"/>
          <p:cNvCxnSpPr>
            <a:cxnSpLocks/>
          </p:cNvCxnSpPr>
          <p:nvPr/>
        </p:nvCxnSpPr>
        <p:spPr>
          <a:xfrm flipV="1">
            <a:off x="9807536" y="2486818"/>
            <a:ext cx="0" cy="10941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前馈神经网络的计算图</a:t>
            </a:r>
            <a:endParaRPr lang="zh-TW" altLang="en-US" dirty="0"/>
          </a:p>
        </p:txBody>
      </p:sp>
      <p:cxnSp>
        <p:nvCxnSpPr>
          <p:cNvPr id="41" name="直線單箭頭接點 40"/>
          <p:cNvCxnSpPr>
            <a:cxnSpLocks/>
          </p:cNvCxnSpPr>
          <p:nvPr/>
        </p:nvCxnSpPr>
        <p:spPr>
          <a:xfrm>
            <a:off x="2770768" y="3907126"/>
            <a:ext cx="103377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橢圓 41"/>
          <p:cNvSpPr/>
          <p:nvPr/>
        </p:nvSpPr>
        <p:spPr>
          <a:xfrm>
            <a:off x="2184107" y="3549741"/>
            <a:ext cx="72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x</a:t>
            </a:r>
            <a:endParaRPr lang="zh-TW" altLang="en-US" sz="2400" dirty="0">
              <a:solidFill>
                <a:prstClr val="black"/>
              </a:solidFill>
            </a:endParaRPr>
          </a:p>
        </p:txBody>
      </p:sp>
      <p:sp>
        <p:nvSpPr>
          <p:cNvPr id="44" name="橢圓 43"/>
          <p:cNvSpPr/>
          <p:nvPr/>
        </p:nvSpPr>
        <p:spPr>
          <a:xfrm>
            <a:off x="2032463" y="4654855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W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48" name="橢圓 47"/>
          <p:cNvSpPr/>
          <p:nvPr/>
        </p:nvSpPr>
        <p:spPr>
          <a:xfrm>
            <a:off x="3804544" y="3565415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z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5611726" y="3565415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a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字方塊 52"/>
              <p:cNvSpPr txBox="1"/>
              <p:nvPr/>
            </p:nvSpPr>
            <p:spPr>
              <a:xfrm>
                <a:off x="5120151" y="3964080"/>
                <a:ext cx="2719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3" name="文字方塊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151" y="3964080"/>
                <a:ext cx="271998" cy="369332"/>
              </a:xfrm>
              <a:prstGeom prst="rect">
                <a:avLst/>
              </a:prstGeom>
              <a:blipFill>
                <a:blip r:embed="rId2"/>
                <a:stretch>
                  <a:fillRect l="-13333" r="-6667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橢圓 53"/>
          <p:cNvSpPr/>
          <p:nvPr/>
        </p:nvSpPr>
        <p:spPr>
          <a:xfrm>
            <a:off x="7439631" y="3547163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z</a:t>
            </a:r>
            <a:r>
              <a:rPr lang="en-US" altLang="zh-TW" sz="2400" baseline="30000" dirty="0">
                <a:solidFill>
                  <a:prstClr val="black"/>
                </a:solidFill>
              </a:rPr>
              <a:t>2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55" name="橢圓 54"/>
          <p:cNvSpPr/>
          <p:nvPr/>
        </p:nvSpPr>
        <p:spPr>
          <a:xfrm>
            <a:off x="9267536" y="3547126"/>
            <a:ext cx="1080000" cy="720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y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56" name="橢圓 55"/>
          <p:cNvSpPr/>
          <p:nvPr/>
        </p:nvSpPr>
        <p:spPr>
          <a:xfrm>
            <a:off x="5611726" y="4655882"/>
            <a:ext cx="1080000" cy="7200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W</a:t>
            </a:r>
            <a:r>
              <a:rPr lang="en-US" altLang="zh-TW" sz="2400" baseline="30000" dirty="0">
                <a:solidFill>
                  <a:prstClr val="black"/>
                </a:solidFill>
              </a:rPr>
              <a:t>2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cxnSp>
        <p:nvCxnSpPr>
          <p:cNvPr id="61" name="直線單箭頭接點 60"/>
          <p:cNvCxnSpPr>
            <a:cxnSpLocks/>
            <a:endCxn id="48" idx="2"/>
          </p:cNvCxnSpPr>
          <p:nvPr/>
        </p:nvCxnSpPr>
        <p:spPr>
          <a:xfrm flipV="1">
            <a:off x="3112464" y="3925415"/>
            <a:ext cx="692081" cy="107134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單箭頭接點 64"/>
          <p:cNvCxnSpPr>
            <a:cxnSpLocks/>
            <a:stCxn id="48" idx="6"/>
            <a:endCxn id="49" idx="2"/>
          </p:cNvCxnSpPr>
          <p:nvPr/>
        </p:nvCxnSpPr>
        <p:spPr>
          <a:xfrm>
            <a:off x="4884544" y="3925415"/>
            <a:ext cx="7271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>
            <a:cxnSpLocks/>
            <a:stCxn id="49" idx="6"/>
            <a:endCxn id="54" idx="2"/>
          </p:cNvCxnSpPr>
          <p:nvPr/>
        </p:nvCxnSpPr>
        <p:spPr>
          <a:xfrm flipV="1">
            <a:off x="6691727" y="3907163"/>
            <a:ext cx="747905" cy="182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>
            <a:cxnSpLocks/>
            <a:stCxn id="56" idx="6"/>
            <a:endCxn id="54" idx="2"/>
          </p:cNvCxnSpPr>
          <p:nvPr/>
        </p:nvCxnSpPr>
        <p:spPr>
          <a:xfrm flipV="1">
            <a:off x="6691727" y="3907164"/>
            <a:ext cx="747905" cy="1108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69"/>
          <p:cNvCxnSpPr>
            <a:cxnSpLocks/>
          </p:cNvCxnSpPr>
          <p:nvPr/>
        </p:nvCxnSpPr>
        <p:spPr>
          <a:xfrm>
            <a:off x="8519631" y="3925415"/>
            <a:ext cx="7271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橢圓 73"/>
              <p:cNvSpPr/>
              <p:nvPr/>
            </p:nvSpPr>
            <p:spPr>
              <a:xfrm>
                <a:off x="7439631" y="1757189"/>
                <a:ext cx="1080000" cy="720000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zh-TW" altLang="en-US" sz="2400" baseline="30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4" name="橢圓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631" y="1757189"/>
                <a:ext cx="1080000" cy="7200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橢圓 74"/>
              <p:cNvSpPr/>
              <p:nvPr/>
            </p:nvSpPr>
            <p:spPr>
              <a:xfrm>
                <a:off x="9286634" y="1757189"/>
                <a:ext cx="1080000" cy="720000"/>
              </a:xfrm>
              <a:prstGeom prst="ellipse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zh-TW" altLang="en-US" sz="2400" baseline="300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75" name="橢圓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6634" y="1757189"/>
                <a:ext cx="1080000" cy="720000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直線單箭頭接點 75"/>
          <p:cNvCxnSpPr>
            <a:cxnSpLocks/>
          </p:cNvCxnSpPr>
          <p:nvPr/>
        </p:nvCxnSpPr>
        <p:spPr>
          <a:xfrm>
            <a:off x="8519631" y="2117189"/>
            <a:ext cx="7271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8138560" y="1316691"/>
                <a:ext cx="16333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̂"/>
                              <m:ctrlP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zh-TW" altLang="en-US" sz="2400" baseline="30000" dirty="0">
                              <a:solidFill>
                                <a:prstClr val="black"/>
                              </a:solidFill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8560" y="1316691"/>
                <a:ext cx="1633331" cy="369332"/>
              </a:xfrm>
              <a:prstGeom prst="rect">
                <a:avLst/>
              </a:prstGeom>
              <a:blipFill>
                <a:blip r:embed="rId5"/>
                <a:stretch>
                  <a:fillRect l="-3358" t="-14754" r="-16045" b="-278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字方塊 29"/>
              <p:cNvSpPr txBox="1"/>
              <p:nvPr/>
            </p:nvSpPr>
            <p:spPr>
              <a:xfrm>
                <a:off x="8755238" y="3944891"/>
                <a:ext cx="2719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TW" alt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文字方塊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238" y="3944891"/>
                <a:ext cx="271998" cy="369332"/>
              </a:xfrm>
              <a:prstGeom prst="rect">
                <a:avLst/>
              </a:prstGeom>
              <a:blipFill>
                <a:blip r:embed="rId6"/>
                <a:stretch>
                  <a:fillRect l="-11111" r="-8889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橢圓 32"/>
          <p:cNvSpPr/>
          <p:nvPr/>
        </p:nvSpPr>
        <p:spPr>
          <a:xfrm>
            <a:off x="2032463" y="5759969"/>
            <a:ext cx="1080000" cy="720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b</a:t>
            </a:r>
            <a:r>
              <a:rPr lang="en-US" altLang="zh-TW" sz="2400" baseline="30000" dirty="0">
                <a:solidFill>
                  <a:prstClr val="black"/>
                </a:solidFill>
              </a:rPr>
              <a:t>1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sp>
        <p:nvSpPr>
          <p:cNvPr id="34" name="橢圓 33"/>
          <p:cNvSpPr/>
          <p:nvPr/>
        </p:nvSpPr>
        <p:spPr>
          <a:xfrm>
            <a:off x="5611726" y="5746349"/>
            <a:ext cx="1080000" cy="720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57200"/>
            <a:r>
              <a:rPr lang="en-US" altLang="zh-TW" sz="2400" dirty="0">
                <a:solidFill>
                  <a:prstClr val="black"/>
                </a:solidFill>
              </a:rPr>
              <a:t>b</a:t>
            </a:r>
            <a:r>
              <a:rPr lang="en-US" altLang="zh-TW" sz="2400" baseline="30000" dirty="0">
                <a:solidFill>
                  <a:prstClr val="black"/>
                </a:solidFill>
              </a:rPr>
              <a:t>2</a:t>
            </a:r>
            <a:endParaRPr lang="zh-TW" altLang="en-US" sz="2400" baseline="30000" dirty="0">
              <a:solidFill>
                <a:prstClr val="black"/>
              </a:solidFill>
            </a:endParaRPr>
          </a:p>
        </p:txBody>
      </p:sp>
      <p:cxnSp>
        <p:nvCxnSpPr>
          <p:cNvPr id="35" name="直線單箭頭接點 34"/>
          <p:cNvCxnSpPr>
            <a:cxnSpLocks/>
          </p:cNvCxnSpPr>
          <p:nvPr/>
        </p:nvCxnSpPr>
        <p:spPr>
          <a:xfrm flipV="1">
            <a:off x="3112464" y="3925415"/>
            <a:ext cx="692081" cy="224850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cxnSpLocks/>
            <a:stCxn id="34" idx="6"/>
          </p:cNvCxnSpPr>
          <p:nvPr/>
        </p:nvCxnSpPr>
        <p:spPr>
          <a:xfrm flipV="1">
            <a:off x="6691727" y="3907163"/>
            <a:ext cx="747905" cy="21991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>
            <a:cxnSpLocks/>
          </p:cNvCxnSpPr>
          <p:nvPr/>
        </p:nvCxnSpPr>
        <p:spPr>
          <a:xfrm flipH="1">
            <a:off x="9539462" y="2559240"/>
            <a:ext cx="1" cy="845142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單箭頭接點 45"/>
          <p:cNvCxnSpPr>
            <a:cxnSpLocks/>
          </p:cNvCxnSpPr>
          <p:nvPr/>
        </p:nvCxnSpPr>
        <p:spPr>
          <a:xfrm flipH="1" flipV="1">
            <a:off x="8519631" y="3698505"/>
            <a:ext cx="68328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>
            <a:cxnSpLocks/>
          </p:cNvCxnSpPr>
          <p:nvPr/>
        </p:nvCxnSpPr>
        <p:spPr>
          <a:xfrm flipH="1" flipV="1">
            <a:off x="6691726" y="3694862"/>
            <a:ext cx="68328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>
            <a:cxnSpLocks/>
          </p:cNvCxnSpPr>
          <p:nvPr/>
        </p:nvCxnSpPr>
        <p:spPr>
          <a:xfrm flipH="1" flipV="1">
            <a:off x="4906493" y="3729779"/>
            <a:ext cx="68328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>
            <a:cxnSpLocks/>
          </p:cNvCxnSpPr>
          <p:nvPr/>
        </p:nvCxnSpPr>
        <p:spPr>
          <a:xfrm flipH="1">
            <a:off x="6721416" y="4129558"/>
            <a:ext cx="411835" cy="48401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>
            <a:cxnSpLocks/>
          </p:cNvCxnSpPr>
          <p:nvPr/>
        </p:nvCxnSpPr>
        <p:spPr>
          <a:xfrm flipH="1">
            <a:off x="3046670" y="4220293"/>
            <a:ext cx="398767" cy="48401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單箭頭接點 58"/>
          <p:cNvCxnSpPr>
            <a:cxnSpLocks/>
          </p:cNvCxnSpPr>
          <p:nvPr/>
        </p:nvCxnSpPr>
        <p:spPr>
          <a:xfrm flipH="1">
            <a:off x="3511230" y="4461089"/>
            <a:ext cx="332972" cy="10937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>
            <a:cxnSpLocks/>
          </p:cNvCxnSpPr>
          <p:nvPr/>
        </p:nvCxnSpPr>
        <p:spPr>
          <a:xfrm flipH="1">
            <a:off x="7108575" y="4396611"/>
            <a:ext cx="332972" cy="1093715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字方塊 42"/>
              <p:cNvSpPr txBox="1"/>
              <p:nvPr/>
            </p:nvSpPr>
            <p:spPr>
              <a:xfrm>
                <a:off x="5147895" y="4663733"/>
                <a:ext cx="717952" cy="70224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3" name="文字方塊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895" y="4663733"/>
                <a:ext cx="717952" cy="70224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文字方塊 46"/>
              <p:cNvSpPr txBox="1"/>
              <p:nvPr/>
            </p:nvSpPr>
            <p:spPr>
              <a:xfrm>
                <a:off x="1588762" y="4612987"/>
                <a:ext cx="711349" cy="70224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p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7" name="文字方塊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762" y="4612987"/>
                <a:ext cx="711349" cy="70224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字方塊 49"/>
              <p:cNvSpPr txBox="1"/>
              <p:nvPr/>
            </p:nvSpPr>
            <p:spPr>
              <a:xfrm>
                <a:off x="5280459" y="5706203"/>
                <a:ext cx="583365" cy="70224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0" name="文字方塊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459" y="5706203"/>
                <a:ext cx="583365" cy="70224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字方塊 61"/>
              <p:cNvSpPr txBox="1"/>
              <p:nvPr/>
            </p:nvSpPr>
            <p:spPr>
              <a:xfrm>
                <a:off x="1723350" y="5781614"/>
                <a:ext cx="576760" cy="702244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zh-TW" alt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zh-TW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62" name="文字方塊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350" y="5781614"/>
                <a:ext cx="576760" cy="70224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146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 animBg="1"/>
      <p:bldP spid="50" grpId="0" animBg="1"/>
      <p:bldP spid="6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5"/>
          <p:cNvSpPr>
            <a:spLocks/>
          </p:cNvSpPr>
          <p:nvPr/>
        </p:nvSpPr>
        <p:spPr bwMode="auto">
          <a:xfrm>
            <a:off x="771225" y="1754842"/>
            <a:ext cx="2935728" cy="487172"/>
          </a:xfrm>
          <a:custGeom>
            <a:avLst/>
            <a:gdLst>
              <a:gd name="T0" fmla="*/ 275 w 3851"/>
              <a:gd name="T1" fmla="*/ 0 h 633"/>
              <a:gd name="T2" fmla="*/ 3575 w 3851"/>
              <a:gd name="T3" fmla="*/ 0 h 633"/>
              <a:gd name="T4" fmla="*/ 3851 w 3851"/>
              <a:gd name="T5" fmla="*/ 633 h 633"/>
              <a:gd name="T6" fmla="*/ 0 w 3851"/>
              <a:gd name="T7" fmla="*/ 633 h 633"/>
              <a:gd name="T8" fmla="*/ 275 w 3851"/>
              <a:gd name="T9" fmla="*/ 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1" h="633">
                <a:moveTo>
                  <a:pt x="275" y="0"/>
                </a:moveTo>
                <a:lnTo>
                  <a:pt x="3575" y="0"/>
                </a:lnTo>
                <a:lnTo>
                  <a:pt x="3851" y="633"/>
                </a:lnTo>
                <a:lnTo>
                  <a:pt x="0" y="633"/>
                </a:lnTo>
                <a:lnTo>
                  <a:pt x="27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" y="2245189"/>
            <a:ext cx="12192000" cy="2196242"/>
          </a:xfrm>
          <a:prstGeom prst="rect">
            <a:avLst/>
          </a:prstGeom>
          <a:gradFill flip="none" rotWithShape="1">
            <a:gsLst>
              <a:gs pos="0">
                <a:srgbClr val="0C4994">
                  <a:shade val="30000"/>
                  <a:satMod val="115000"/>
                </a:srgbClr>
              </a:gs>
              <a:gs pos="50000">
                <a:srgbClr val="0C4994">
                  <a:shade val="67500"/>
                  <a:satMod val="115000"/>
                </a:srgbClr>
              </a:gs>
              <a:gs pos="100000">
                <a:srgbClr val="0C499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980692" y="1754842"/>
            <a:ext cx="2513618" cy="26865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3703777" y="2809432"/>
            <a:ext cx="81618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defTabSz="914034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FDCB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循环神经网络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DCB3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47" name="TextBox 26"/>
          <p:cNvSpPr txBox="1">
            <a:spLocks noChangeArrowheads="1"/>
          </p:cNvSpPr>
          <p:nvPr/>
        </p:nvSpPr>
        <p:spPr bwMode="auto">
          <a:xfrm>
            <a:off x="1670679" y="2225042"/>
            <a:ext cx="1133644" cy="19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99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1199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10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为什么需要</a:t>
            </a:r>
            <a:r>
              <a:rPr lang="en-US" altLang="zh-CN" dirty="0"/>
              <a:t>RNN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8306" y="1426706"/>
            <a:ext cx="10555494" cy="5371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+mn-ea"/>
              </a:rPr>
              <a:t>CNN</a:t>
            </a:r>
            <a:r>
              <a:rPr lang="zh-CN" altLang="en-US" sz="3200" dirty="0">
                <a:latin typeface="+mn-ea"/>
              </a:rPr>
              <a:t>已经取得巨大成功，为何还需要</a:t>
            </a:r>
            <a:r>
              <a:rPr lang="en-US" altLang="zh-CN" sz="3200" dirty="0">
                <a:latin typeface="+mn-ea"/>
              </a:rPr>
              <a:t>RNN?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+mn-ea"/>
              </a:rPr>
              <a:t>序列数据建模</a:t>
            </a:r>
            <a:endParaRPr lang="en-US" altLang="zh-CN" sz="3200" dirty="0">
              <a:latin typeface="+mn-ea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文本</a:t>
            </a:r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：是字母和词汇的序列</a:t>
            </a:r>
            <a:endParaRPr lang="en-US" altLang="zh-CN" sz="2800" dirty="0">
              <a:solidFill>
                <a:prstClr val="black"/>
              </a:solidFill>
              <a:latin typeface="+mn-ea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语音</a:t>
            </a:r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：是音节的序列</a:t>
            </a:r>
            <a:endParaRPr lang="en-US" altLang="zh-CN" sz="2800" dirty="0">
              <a:solidFill>
                <a:prstClr val="black"/>
              </a:solidFill>
              <a:latin typeface="+mn-ea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视频</a:t>
            </a:r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：图像帧的序列</a:t>
            </a:r>
            <a:endParaRPr lang="en-US" altLang="zh-CN" sz="2800" dirty="0">
              <a:solidFill>
                <a:prstClr val="black"/>
              </a:solidFill>
              <a:latin typeface="+mn-ea"/>
            </a:endParaRP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时态数据</a:t>
            </a:r>
            <a:r>
              <a:rPr lang="zh-CN" altLang="en-US" sz="2800" dirty="0">
                <a:solidFill>
                  <a:prstClr val="black"/>
                </a:solidFill>
                <a:latin typeface="+mn-ea"/>
              </a:rPr>
              <a:t>：气象观测数据，股票交易数据、房价数据等</a:t>
            </a:r>
            <a:endParaRPr lang="en-US" altLang="zh-CN" sz="2000" dirty="0">
              <a:solidFill>
                <a:prstClr val="black"/>
              </a:solidFill>
              <a:latin typeface="+mn-ea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rgbClr val="0070C0"/>
              </a:solidFill>
              <a:latin typeface="+mn-ea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8177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zh-CN" altLang="en-US" dirty="0"/>
              <a:t>循环神经网络的定义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8305" y="1203186"/>
            <a:ext cx="10555494" cy="5790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070C0"/>
                </a:solidFill>
                <a:latin typeface="+mn-ea"/>
              </a:rPr>
              <a:t>A recurrent neural network (RNN) is a class of artificial neural network where connections between nodes form a directed graph along a temporal sequence.</a:t>
            </a:r>
          </a:p>
          <a:p>
            <a:pPr marL="457200" indent="-4572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循环神经网络是一种人工神经网络，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它的节点间的连接形成一个遵循时间序列的有向图</a:t>
            </a: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。</a:t>
            </a:r>
            <a:endParaRPr lang="en-US" altLang="zh-CN" sz="2800" dirty="0">
              <a:solidFill>
                <a:srgbClr val="0070C0"/>
              </a:solidFill>
              <a:latin typeface="+mn-ea"/>
            </a:endParaRPr>
          </a:p>
          <a:p>
            <a:pPr marL="457200" indent="-457200" algn="just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核心思想：样本间存在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顺序关系</a:t>
            </a: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，每个样本和它之前的样本存在关联。通过神经网络在时序上的展开，我们能够找到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样本之间的序列相关性</a:t>
            </a: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。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rgbClr val="0070C0"/>
              </a:solidFill>
              <a:latin typeface="+mn-ea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latin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0A7D78-AB64-42A9-AEEE-A36D838C50B9}"/>
              </a:ext>
            </a:extLst>
          </p:cNvPr>
          <p:cNvSpPr txBox="1"/>
          <p:nvPr/>
        </p:nvSpPr>
        <p:spPr>
          <a:xfrm>
            <a:off x="1005058" y="6202461"/>
            <a:ext cx="181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</a:rPr>
              <a:t>From Wikipedia</a:t>
            </a:r>
            <a:endParaRPr lang="zh-CN" alt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783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发展史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673" y="6482004"/>
            <a:ext cx="2743200" cy="365125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7" name="Right Arrow 3">
            <a:extLst>
              <a:ext uri="{FF2B5EF4-FFF2-40B4-BE49-F238E27FC236}">
                <a16:creationId xmlns:a16="http://schemas.microsoft.com/office/drawing/2014/main" id="{32DB0455-F14C-4BCB-B177-A30F852D20B5}"/>
              </a:ext>
            </a:extLst>
          </p:cNvPr>
          <p:cNvSpPr/>
          <p:nvPr/>
        </p:nvSpPr>
        <p:spPr>
          <a:xfrm>
            <a:off x="892904" y="3121103"/>
            <a:ext cx="11028848" cy="399646"/>
          </a:xfrm>
          <a:prstGeom prst="rightArrow">
            <a:avLst/>
          </a:prstGeom>
          <a:ln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Arrow Connector 4">
            <a:extLst>
              <a:ext uri="{FF2B5EF4-FFF2-40B4-BE49-F238E27FC236}">
                <a16:creationId xmlns:a16="http://schemas.microsoft.com/office/drawing/2014/main" id="{B54C954E-D3A5-4D41-9695-DB0FE0FD365E}"/>
              </a:ext>
            </a:extLst>
          </p:cNvPr>
          <p:cNvCxnSpPr/>
          <p:nvPr/>
        </p:nvCxnSpPr>
        <p:spPr>
          <a:xfrm>
            <a:off x="1350018" y="2722139"/>
            <a:ext cx="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5">
            <a:extLst>
              <a:ext uri="{FF2B5EF4-FFF2-40B4-BE49-F238E27FC236}">
                <a16:creationId xmlns:a16="http://schemas.microsoft.com/office/drawing/2014/main" id="{8A7753A1-02CF-447E-8D9E-87352331E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285" y="2075808"/>
            <a:ext cx="1122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Hopﬁeld </a:t>
            </a:r>
          </a:p>
          <a:p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networks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BFDF9EC-CDCA-4200-83A7-CCB488829C7E}"/>
              </a:ext>
            </a:extLst>
          </p:cNvPr>
          <p:cNvSpPr txBox="1"/>
          <p:nvPr/>
        </p:nvSpPr>
        <p:spPr>
          <a:xfrm>
            <a:off x="892904" y="1609588"/>
            <a:ext cx="1298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J. Hopﬁeld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90ED772A-21B5-4ED7-B579-73814BC16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413" y="3401540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1982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8B9A7A8B-9A3B-4CA7-9A55-498863E05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6634" y="3383857"/>
            <a:ext cx="880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1986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654C68F0-1767-4CF7-8F2D-B85CAFA15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0018" y="4304608"/>
            <a:ext cx="10310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Jordan </a:t>
            </a:r>
          </a:p>
          <a:p>
            <a:pPr algn="ctr"/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Network</a:t>
            </a:r>
          </a:p>
        </p:txBody>
      </p:sp>
      <p:cxnSp>
        <p:nvCxnSpPr>
          <p:cNvPr id="15" name="Straight Arrow Connector 4">
            <a:extLst>
              <a:ext uri="{FF2B5EF4-FFF2-40B4-BE49-F238E27FC236}">
                <a16:creationId xmlns:a16="http://schemas.microsoft.com/office/drawing/2014/main" id="{4AA6DE07-7FD3-4939-86B9-13361985E252}"/>
              </a:ext>
            </a:extLst>
          </p:cNvPr>
          <p:cNvCxnSpPr/>
          <p:nvPr/>
        </p:nvCxnSpPr>
        <p:spPr>
          <a:xfrm>
            <a:off x="2905992" y="2729120"/>
            <a:ext cx="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5">
            <a:extLst>
              <a:ext uri="{FF2B5EF4-FFF2-40B4-BE49-F238E27FC236}">
                <a16:creationId xmlns:a16="http://schemas.microsoft.com/office/drawing/2014/main" id="{D7270650-6DB5-4EFE-B5D5-78D29DD10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5722" y="2082789"/>
            <a:ext cx="10310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Elman</a:t>
            </a:r>
          </a:p>
          <a:p>
            <a:pPr algn="ctr"/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Network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58A20F90-6A33-4DA2-BB62-C0006D26F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3557" y="3404650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1990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92FB737-F114-464B-A5AD-BEE3B11C6153}"/>
              </a:ext>
            </a:extLst>
          </p:cNvPr>
          <p:cNvSpPr txBox="1"/>
          <p:nvPr/>
        </p:nvSpPr>
        <p:spPr>
          <a:xfrm>
            <a:off x="2199884" y="1647568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   </a:t>
            </a:r>
            <a:r>
              <a:rPr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J. Elman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9" name="Straight Arrow Connector 4">
            <a:extLst>
              <a:ext uri="{FF2B5EF4-FFF2-40B4-BE49-F238E27FC236}">
                <a16:creationId xmlns:a16="http://schemas.microsoft.com/office/drawing/2014/main" id="{9D1E96FE-E597-4BB9-A58F-B4A2CF012440}"/>
              </a:ext>
            </a:extLst>
          </p:cNvPr>
          <p:cNvCxnSpPr/>
          <p:nvPr/>
        </p:nvCxnSpPr>
        <p:spPr>
          <a:xfrm flipH="1" flipV="1">
            <a:off x="2941075" y="3696226"/>
            <a:ext cx="5416" cy="5089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5">
            <a:extLst>
              <a:ext uri="{FF2B5EF4-FFF2-40B4-BE49-F238E27FC236}">
                <a16:creationId xmlns:a16="http://schemas.microsoft.com/office/drawing/2014/main" id="{D173E2D6-D585-46DC-9032-0BD6CACEE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3790" y="4381884"/>
            <a:ext cx="7745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BPTT</a:t>
            </a:r>
            <a:endParaRPr lang="en-US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25D740A9-C14B-4DE8-96D1-3AFDB72596A8}"/>
              </a:ext>
            </a:extLst>
          </p:cNvPr>
          <p:cNvSpPr txBox="1"/>
          <p:nvPr/>
        </p:nvSpPr>
        <p:spPr>
          <a:xfrm>
            <a:off x="2480281" y="4869341"/>
            <a:ext cx="1246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P. </a:t>
            </a:r>
            <a:r>
              <a:rPr lang="en-US" altLang="zh-CN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Werbos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15F3C66-87A5-413E-A1AF-0BF86CABE306}"/>
              </a:ext>
            </a:extLst>
          </p:cNvPr>
          <p:cNvSpPr/>
          <p:nvPr/>
        </p:nvSpPr>
        <p:spPr>
          <a:xfrm>
            <a:off x="4084878" y="1581739"/>
            <a:ext cx="1449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Hochreiter</a:t>
            </a:r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 &amp; </a:t>
            </a:r>
          </a:p>
          <a:p>
            <a:r>
              <a:rPr lang="en-US" altLang="zh-CN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Schmidhuber</a:t>
            </a:r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 </a:t>
            </a:r>
            <a:endParaRPr lang="zh-CN" altLang="en-US" sz="1600" dirty="0"/>
          </a:p>
        </p:txBody>
      </p:sp>
      <p:cxnSp>
        <p:nvCxnSpPr>
          <p:cNvPr id="23" name="Straight Arrow Connector 4">
            <a:extLst>
              <a:ext uri="{FF2B5EF4-FFF2-40B4-BE49-F238E27FC236}">
                <a16:creationId xmlns:a16="http://schemas.microsoft.com/office/drawing/2014/main" id="{1AF59CBD-D103-400F-BBB5-25B440A13782}"/>
              </a:ext>
            </a:extLst>
          </p:cNvPr>
          <p:cNvCxnSpPr/>
          <p:nvPr/>
        </p:nvCxnSpPr>
        <p:spPr>
          <a:xfrm>
            <a:off x="4612639" y="2710164"/>
            <a:ext cx="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7DB570A8-07DF-48C7-8F45-5F0EDDF323DD}"/>
              </a:ext>
            </a:extLst>
          </p:cNvPr>
          <p:cNvSpPr/>
          <p:nvPr/>
        </p:nvSpPr>
        <p:spPr>
          <a:xfrm>
            <a:off x="4200694" y="2184023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LSTM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892887AB-F18A-4D0F-B745-5A3D897F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992" y="3400797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</a:rPr>
              <a:t>1997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585879C-3458-45B3-8EF9-C8E4068B80D4}"/>
              </a:ext>
            </a:extLst>
          </p:cNvPr>
          <p:cNvSpPr/>
          <p:nvPr/>
        </p:nvSpPr>
        <p:spPr>
          <a:xfrm>
            <a:off x="3952714" y="4886642"/>
            <a:ext cx="2108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Schuster &amp; </a:t>
            </a:r>
            <a:r>
              <a:rPr lang="en-US" altLang="zh-CN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Paliwal</a:t>
            </a:r>
            <a:endParaRPr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7" name="Straight Arrow Connector 4">
            <a:extLst>
              <a:ext uri="{FF2B5EF4-FFF2-40B4-BE49-F238E27FC236}">
                <a16:creationId xmlns:a16="http://schemas.microsoft.com/office/drawing/2014/main" id="{775BD36B-C862-42AF-BBA2-7D7CFA56812A}"/>
              </a:ext>
            </a:extLst>
          </p:cNvPr>
          <p:cNvCxnSpPr/>
          <p:nvPr/>
        </p:nvCxnSpPr>
        <p:spPr>
          <a:xfrm flipH="1" flipV="1">
            <a:off x="4621299" y="3716197"/>
            <a:ext cx="5416" cy="5089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5">
            <a:extLst>
              <a:ext uri="{FF2B5EF4-FFF2-40B4-BE49-F238E27FC236}">
                <a16:creationId xmlns:a16="http://schemas.microsoft.com/office/drawing/2014/main" id="{D49F0AB1-28A6-4053-AFF1-49DBFABD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899" y="4246135"/>
            <a:ext cx="8386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BRNN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5C680F1-356E-4961-A60E-B6028691A2B8}"/>
              </a:ext>
            </a:extLst>
          </p:cNvPr>
          <p:cNvSpPr/>
          <p:nvPr/>
        </p:nvSpPr>
        <p:spPr>
          <a:xfrm>
            <a:off x="8008186" y="4857101"/>
            <a:ext cx="121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A. Graves</a:t>
            </a:r>
            <a:endParaRPr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74BAF93-700A-42C8-B83C-0077C161A818}"/>
              </a:ext>
            </a:extLst>
          </p:cNvPr>
          <p:cNvSpPr/>
          <p:nvPr/>
        </p:nvSpPr>
        <p:spPr>
          <a:xfrm>
            <a:off x="7390579" y="4289604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Neural turing machine</a:t>
            </a:r>
          </a:p>
        </p:txBody>
      </p:sp>
      <p:cxnSp>
        <p:nvCxnSpPr>
          <p:cNvPr id="31" name="Straight Arrow Connector 4">
            <a:extLst>
              <a:ext uri="{FF2B5EF4-FFF2-40B4-BE49-F238E27FC236}">
                <a16:creationId xmlns:a16="http://schemas.microsoft.com/office/drawing/2014/main" id="{A4777359-AEB5-40A8-B4C2-F1176E4A96AD}"/>
              </a:ext>
            </a:extLst>
          </p:cNvPr>
          <p:cNvCxnSpPr/>
          <p:nvPr/>
        </p:nvCxnSpPr>
        <p:spPr>
          <a:xfrm flipH="1" flipV="1">
            <a:off x="8597527" y="3695106"/>
            <a:ext cx="5416" cy="5089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">
            <a:extLst>
              <a:ext uri="{FF2B5EF4-FFF2-40B4-BE49-F238E27FC236}">
                <a16:creationId xmlns:a16="http://schemas.microsoft.com/office/drawing/2014/main" id="{6BEC0CCD-EEF1-4998-A862-9BB26EBDE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023" y="3366461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2014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D9CE7FE-7031-4C22-B103-B93F0CCD8A29}"/>
              </a:ext>
            </a:extLst>
          </p:cNvPr>
          <p:cNvSpPr/>
          <p:nvPr/>
        </p:nvSpPr>
        <p:spPr>
          <a:xfrm>
            <a:off x="7802770" y="1726697"/>
            <a:ext cx="1180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Cho, et al</a:t>
            </a:r>
            <a:endParaRPr lang="zh-CN" alt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8E72698-B3B6-4D8C-B8E1-A355ABC15753}"/>
              </a:ext>
            </a:extLst>
          </p:cNvPr>
          <p:cNvSpPr/>
          <p:nvPr/>
        </p:nvSpPr>
        <p:spPr>
          <a:xfrm>
            <a:off x="8032934" y="2122083"/>
            <a:ext cx="692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RU</a:t>
            </a:r>
          </a:p>
        </p:txBody>
      </p:sp>
      <p:cxnSp>
        <p:nvCxnSpPr>
          <p:cNvPr id="35" name="Straight Arrow Connector 4">
            <a:extLst>
              <a:ext uri="{FF2B5EF4-FFF2-40B4-BE49-F238E27FC236}">
                <a16:creationId xmlns:a16="http://schemas.microsoft.com/office/drawing/2014/main" id="{34FFF21A-F87D-41A7-8E6E-62F441EDB172}"/>
              </a:ext>
            </a:extLst>
          </p:cNvPr>
          <p:cNvCxnSpPr/>
          <p:nvPr/>
        </p:nvCxnSpPr>
        <p:spPr>
          <a:xfrm>
            <a:off x="8415572" y="2660583"/>
            <a:ext cx="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1">
            <a:extLst>
              <a:ext uri="{FF2B5EF4-FFF2-40B4-BE49-F238E27FC236}">
                <a16:creationId xmlns:a16="http://schemas.microsoft.com/office/drawing/2014/main" id="{AD0F5B36-7663-4E6A-A977-8F3701F47BF5}"/>
              </a:ext>
            </a:extLst>
          </p:cNvPr>
          <p:cNvSpPr txBox="1"/>
          <p:nvPr/>
        </p:nvSpPr>
        <p:spPr>
          <a:xfrm>
            <a:off x="1116707" y="491158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M. Jordan</a:t>
            </a:r>
          </a:p>
        </p:txBody>
      </p:sp>
      <p:cxnSp>
        <p:nvCxnSpPr>
          <p:cNvPr id="37" name="Straight Arrow Connector 4">
            <a:extLst>
              <a:ext uri="{FF2B5EF4-FFF2-40B4-BE49-F238E27FC236}">
                <a16:creationId xmlns:a16="http://schemas.microsoft.com/office/drawing/2014/main" id="{974D3600-33D0-49EE-92E2-E55CFBA13D1C}"/>
              </a:ext>
            </a:extLst>
          </p:cNvPr>
          <p:cNvCxnSpPr/>
          <p:nvPr/>
        </p:nvCxnSpPr>
        <p:spPr>
          <a:xfrm flipH="1" flipV="1">
            <a:off x="1888317" y="3695105"/>
            <a:ext cx="5416" cy="50896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1B8A2D2C-160D-4815-9160-D2206B639676}"/>
              </a:ext>
            </a:extLst>
          </p:cNvPr>
          <p:cNvSpPr/>
          <p:nvPr/>
        </p:nvSpPr>
        <p:spPr>
          <a:xfrm>
            <a:off x="874285" y="5698330"/>
            <a:ext cx="2761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早期（</a:t>
            </a:r>
            <a:r>
              <a:rPr lang="en-US" altLang="zh-CN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1980-1990</a:t>
            </a:r>
            <a:r>
              <a:rPr lang="zh-CN" altLang="en-US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</a:rPr>
              <a:t>）</a:t>
            </a:r>
            <a:endParaRPr lang="en-US" altLang="zh-CN" dirty="0">
              <a:solidFill>
                <a:schemeClr val="accent3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0EA28A9-D43F-446D-973A-4F30C2DFB756}"/>
              </a:ext>
            </a:extLst>
          </p:cNvPr>
          <p:cNvSpPr/>
          <p:nvPr/>
        </p:nvSpPr>
        <p:spPr>
          <a:xfrm>
            <a:off x="790012" y="1611187"/>
            <a:ext cx="2922551" cy="387988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58643EE-2783-474A-8245-7DC935AF3D21}"/>
              </a:ext>
            </a:extLst>
          </p:cNvPr>
          <p:cNvSpPr/>
          <p:nvPr/>
        </p:nvSpPr>
        <p:spPr>
          <a:xfrm>
            <a:off x="3966799" y="1603638"/>
            <a:ext cx="3076577" cy="387988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7C356C1-B5BE-403A-838A-40C9028E54CC}"/>
              </a:ext>
            </a:extLst>
          </p:cNvPr>
          <p:cNvSpPr/>
          <p:nvPr/>
        </p:nvSpPr>
        <p:spPr>
          <a:xfrm>
            <a:off x="4383507" y="5686861"/>
            <a:ext cx="27298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中期（</a:t>
            </a:r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1990-2010</a:t>
            </a:r>
            <a:r>
              <a:rPr lang="zh-CN" altLang="en-US" dirty="0">
                <a:solidFill>
                  <a:schemeClr val="accent1"/>
                </a:solidFill>
                <a:latin typeface="arial" panose="020B0604020202020204" pitchFamily="34" charset="0"/>
              </a:rPr>
              <a:t>）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pic>
        <p:nvPicPr>
          <p:cNvPr id="42" name="Picture 2" descr="Jurgen Schmidhuber">
            <a:extLst>
              <a:ext uri="{FF2B5EF4-FFF2-40B4-BE49-F238E27FC236}">
                <a16:creationId xmlns:a16="http://schemas.microsoft.com/office/drawing/2014/main" id="{22AA77F9-1E2B-4747-8426-6F67DEB5C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839" y="1638730"/>
            <a:ext cx="1418409" cy="141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id="{FB954E52-A3C9-415E-B5C0-A31B7DF01CF3}"/>
              </a:ext>
            </a:extLst>
          </p:cNvPr>
          <p:cNvSpPr/>
          <p:nvPr/>
        </p:nvSpPr>
        <p:spPr>
          <a:xfrm>
            <a:off x="7390579" y="5664866"/>
            <a:ext cx="27696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当前（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2010 - </a:t>
            </a:r>
            <a:r>
              <a:rPr lang="zh-CN" alt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）</a:t>
            </a:r>
            <a:endParaRPr lang="zh-CN" altLang="en-US" b="0" i="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DC70D86-48C5-462B-BD91-AB2CE9F649B5}"/>
              </a:ext>
            </a:extLst>
          </p:cNvPr>
          <p:cNvSpPr/>
          <p:nvPr/>
        </p:nvSpPr>
        <p:spPr>
          <a:xfrm>
            <a:off x="9436530" y="2087072"/>
            <a:ext cx="1326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Stack RNN</a:t>
            </a:r>
            <a:endParaRPr lang="zh-CN" alt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45" name="Straight Arrow Connector 4">
            <a:extLst>
              <a:ext uri="{FF2B5EF4-FFF2-40B4-BE49-F238E27FC236}">
                <a16:creationId xmlns:a16="http://schemas.microsoft.com/office/drawing/2014/main" id="{173C131C-F8A0-4827-8A8A-814F96819F30}"/>
              </a:ext>
            </a:extLst>
          </p:cNvPr>
          <p:cNvCxnSpPr/>
          <p:nvPr/>
        </p:nvCxnSpPr>
        <p:spPr>
          <a:xfrm>
            <a:off x="9909092" y="2660583"/>
            <a:ext cx="0" cy="5048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6">
            <a:extLst>
              <a:ext uri="{FF2B5EF4-FFF2-40B4-BE49-F238E27FC236}">
                <a16:creationId xmlns:a16="http://schemas.microsoft.com/office/drawing/2014/main" id="{55F86944-5422-4B7C-A94E-20A5E77A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8464" y="3346842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201</a:t>
            </a:r>
            <a:r>
              <a:rPr lang="en-US" altLang="zh-CN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5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236E72E-E9C3-463A-BF0C-7841B16B9C5F}"/>
              </a:ext>
            </a:extLst>
          </p:cNvPr>
          <p:cNvSpPr/>
          <p:nvPr/>
        </p:nvSpPr>
        <p:spPr>
          <a:xfrm>
            <a:off x="9173637" y="1641310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Joulin</a:t>
            </a:r>
            <a:r>
              <a:rPr lang="en-US" altLang="zh-CN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 &amp; </a:t>
            </a:r>
            <a:r>
              <a:rPr lang="en-US" altLang="zh-CN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</a:rPr>
              <a:t>Mikolov</a:t>
            </a:r>
            <a:endParaRPr lang="zh-CN" alt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8120EB6-A664-4EA2-B15C-28334D4816A3}"/>
              </a:ext>
            </a:extLst>
          </p:cNvPr>
          <p:cNvSpPr/>
          <p:nvPr/>
        </p:nvSpPr>
        <p:spPr>
          <a:xfrm>
            <a:off x="7233920" y="1593205"/>
            <a:ext cx="4187190" cy="387988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13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20" grpId="0"/>
      <p:bldP spid="21" grpId="0"/>
      <p:bldP spid="22" grpId="0"/>
      <p:bldP spid="24" grpId="0"/>
      <p:bldP spid="25" grpId="0"/>
      <p:bldP spid="26" grpId="0"/>
      <p:bldP spid="28" grpId="0"/>
      <p:bldP spid="29" grpId="0"/>
      <p:bldP spid="30" grpId="0"/>
      <p:bldP spid="32" grpId="0"/>
      <p:bldP spid="33" grpId="0"/>
      <p:bldP spid="34" grpId="0"/>
      <p:bldP spid="36" grpId="0"/>
      <p:bldP spid="38" grpId="0"/>
      <p:bldP spid="39" grpId="0" animBg="1"/>
      <p:bldP spid="40" grpId="0" animBg="1"/>
      <p:bldP spid="41" grpId="0"/>
      <p:bldP spid="43" grpId="0"/>
      <p:bldP spid="44" grpId="0"/>
      <p:bldP spid="46" grpId="0"/>
      <p:bldP spid="47" grpId="0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的一般结构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D89298-01A8-4BB7-B0FE-F011F26B6B88}"/>
              </a:ext>
            </a:extLst>
          </p:cNvPr>
          <p:cNvSpPr txBox="1"/>
          <p:nvPr/>
        </p:nvSpPr>
        <p:spPr>
          <a:xfrm>
            <a:off x="798305" y="6356350"/>
            <a:ext cx="1814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002060"/>
                </a:solidFill>
              </a:rPr>
              <a:t>From Wikipedia</a:t>
            </a:r>
            <a:endParaRPr lang="zh-CN" altLang="en-US" sz="1400" dirty="0">
              <a:solidFill>
                <a:srgbClr val="002060"/>
              </a:solidFill>
            </a:endParaRPr>
          </a:p>
        </p:txBody>
      </p:sp>
      <p:pic>
        <p:nvPicPr>
          <p:cNvPr id="37890" name="Picture 2" descr="https://upload.wikimedia.org/wikipedia/commons/thumb/b/b5/Recurrent_neural_network_unfold.svg/1920px-Recurrent_neural_network_unfold.svg.png">
            <a:extLst>
              <a:ext uri="{FF2B5EF4-FFF2-40B4-BE49-F238E27FC236}">
                <a16:creationId xmlns:a16="http://schemas.microsoft.com/office/drawing/2014/main" id="{BD1C51F4-708E-4B4E-A193-09BBFECCE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05" y="990600"/>
            <a:ext cx="10805160" cy="360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818814E-EB1F-484D-B7A2-E4B0BF1B558C}"/>
                  </a:ext>
                </a:extLst>
              </p:cNvPr>
              <p:cNvSpPr txBox="1"/>
              <p:nvPr/>
            </p:nvSpPr>
            <p:spPr>
              <a:xfrm>
                <a:off x="1219200" y="4520227"/>
                <a:ext cx="97536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zh-CN" altLang="en-US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sSub>
                                <m:sSubPr>
                                  <m:ctrlP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sSub>
                                <m:sSubPr>
                                  <m:ctrlP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3200" b="0" dirty="0">
                  <a:solidFill>
                    <a:srgbClr val="0070C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818814E-EB1F-484D-B7A2-E4B0BF1B5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4520227"/>
                <a:ext cx="9753600" cy="10772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398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的一般结构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22C25BB-BAAF-4A60-8724-480367F27D28}"/>
                  </a:ext>
                </a:extLst>
              </p:cNvPr>
              <p:cNvSpPr txBox="1"/>
              <p:nvPr/>
            </p:nvSpPr>
            <p:spPr>
              <a:xfrm>
                <a:off x="838200" y="1269067"/>
                <a:ext cx="97536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zh-CN" altLang="en-US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fName>
                        <m:e>
                          <m:d>
                            <m:dPr>
                              <m:ctrlP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sSub>
                                <m:sSubPr>
                                  <m:ctrlP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sSub>
                                <m:sSubPr>
                                  <m:ctrlP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3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altLang="zh-CN" sz="3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altLang="zh-CN" sz="3200" b="0" dirty="0">
                  <a:solidFill>
                    <a:srgbClr val="0070C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3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sSub>
                        <m:sSubPr>
                          <m:ctrlP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altLang="zh-CN" sz="3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22C25BB-BAAF-4A60-8724-480367F27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69067"/>
                <a:ext cx="9753600" cy="10772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F4FB91B-F6EA-4470-B0B3-CAC7D66DA53E}"/>
                  </a:ext>
                </a:extLst>
              </p:cNvPr>
              <p:cNvSpPr/>
              <p:nvPr/>
            </p:nvSpPr>
            <p:spPr>
              <a:xfrm>
                <a:off x="838200" y="2227766"/>
                <a:ext cx="10555495" cy="45069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zh-CN" altLang="en-US" sz="2800" i="1">
                        <a:latin typeface="Cambria Math" panose="02040503050406030204" pitchFamily="18" charset="0"/>
                      </a:rPr>
                      <m:t>是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时刻</m:t>
                    </m:r>
                  </m:oMath>
                </a14:m>
                <a:r>
                  <a:rPr lang="zh-CN" altLang="en-US" sz="2800" dirty="0">
                    <a:latin typeface="+mn-ea"/>
                  </a:rPr>
                  <a:t>的输入</a:t>
                </a:r>
                <a:endParaRPr lang="en-US" altLang="zh-CN" sz="2800" dirty="0">
                  <a:latin typeface="+mn-ea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是</m:t>
                    </m:r>
                    <m:r>
                      <a:rPr lang="en-US" altLang="zh-CN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zh-CN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时刻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的记忆</a:t>
                </a:r>
                <a:endParaRPr lang="en-US" altLang="zh-CN" sz="2800" dirty="0">
                  <a:latin typeface="+mn-ea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800" i="1" smtClean="0">
                            <a:latin typeface="Cambria Math" panose="02040503050406030204" pitchFamily="18" charset="0"/>
                          </a:rPr>
                          <m:t>o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zh-CN" altLang="en-US" sz="2800" i="1">
                        <a:latin typeface="Cambria Math" panose="02040503050406030204" pitchFamily="18" charset="0"/>
                      </a:rPr>
                      <m:t>是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时刻</m:t>
                    </m:r>
                  </m:oMath>
                </a14:m>
                <a:r>
                  <a:rPr lang="zh-CN" altLang="en-US" sz="2800" dirty="0">
                    <a:latin typeface="+mn-ea"/>
                  </a:rPr>
                  <a:t>的输出</a:t>
                </a:r>
                <a:endParaRPr lang="en-US" altLang="zh-CN" sz="2800" dirty="0">
                  <a:latin typeface="+mn-ea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、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、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W</m:t>
                    </m:r>
                    <m:r>
                      <a:rPr lang="zh-CN" altLang="en-US" sz="2800" i="1"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en-US" altLang="zh-CN" sz="2800" dirty="0">
                    <a:latin typeface="+mn-ea"/>
                  </a:rPr>
                  <a:t>RNN</a:t>
                </a:r>
                <a:r>
                  <a:rPr lang="zh-CN" altLang="en-US" sz="2800" dirty="0">
                    <a:latin typeface="+mn-ea"/>
                  </a:rPr>
                  <a:t>的连接权重</a:t>
                </a:r>
                <a:endParaRPr lang="en-US" altLang="zh-CN" sz="2800" dirty="0">
                  <a:latin typeface="+mn-ea"/>
                </a:endParaRPr>
              </a:p>
              <a:p>
                <a:pPr marL="457200" indent="-4572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、</m:t>
                    </m:r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RNN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的偏置</a:t>
                </a:r>
                <a:endParaRPr lang="en-US" altLang="zh-CN" sz="2800" dirty="0">
                  <a:solidFill>
                    <a:schemeClr val="tx1"/>
                  </a:solidFill>
                  <a:latin typeface="+mn-ea"/>
                </a:endParaRPr>
              </a:p>
              <a:p>
                <a:pPr marL="457200" indent="-4572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zh-CN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、</m:t>
                    </m:r>
                    <m:r>
                      <a:rPr lang="zh-CN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𝜑</m:t>
                    </m:r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是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激活函数，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通常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选用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tanh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或</a:t>
                </a:r>
                <a:r>
                  <a:rPr lang="en-US" altLang="zh-CN" sz="2800" dirty="0">
                    <a:solidFill>
                      <a:schemeClr val="tx1"/>
                    </a:solidFill>
                    <a:latin typeface="+mn-ea"/>
                  </a:rPr>
                  <a:t>Sigmoid</a:t>
                </a:r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，</a:t>
                </a:r>
                <a14:m>
                  <m:oMath xmlns:m="http://schemas.openxmlformats.org/officeDocument/2006/math">
                    <m:r>
                      <a:rPr lang="zh-CN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𝜑</m:t>
                    </m:r>
                    <m:r>
                      <a:rPr lang="zh-CN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通常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  <a:latin typeface="+mn-ea"/>
                  </a:rPr>
                  <a:t>选用</a:t>
                </a:r>
                <a:r>
                  <a:rPr lang="en-US" altLang="zh-CN" sz="2800" dirty="0" err="1">
                    <a:solidFill>
                      <a:schemeClr val="tx1"/>
                    </a:solidFill>
                    <a:latin typeface="+mn-ea"/>
                  </a:rPr>
                  <a:t>Softmax</a:t>
                </a:r>
                <a:endParaRPr lang="en-US" altLang="zh-CN" sz="2800" dirty="0">
                  <a:solidFill>
                    <a:schemeClr val="tx1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F4FB91B-F6EA-4470-B0B3-CAC7D66DA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227766"/>
                <a:ext cx="10555495" cy="45069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759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的一般结构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B3F23E1-978D-4117-A200-45064BB3926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92" y="1489074"/>
            <a:ext cx="4318388" cy="3164205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3580743-A742-4E19-B770-1DBAB4C710D9}"/>
                  </a:ext>
                </a:extLst>
              </p:cNvPr>
              <p:cNvSpPr/>
              <p:nvPr/>
            </p:nvSpPr>
            <p:spPr>
              <a:xfrm>
                <a:off x="1312281" y="4749943"/>
                <a:ext cx="3562724" cy="9089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b="0" i="0" smtClean="0">
                          <a:latin typeface="Cambria Math" panose="02040503050406030204" pitchFamily="18" charset="0"/>
                        </a:rPr>
                        <m:t>sigmoid</m:t>
                      </m:r>
                      <m:r>
                        <a:rPr lang="zh-CN" altLang="en-US" sz="2800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sz="2800" i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zh-CN" alt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3580743-A742-4E19-B770-1DBAB4C710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281" y="4749943"/>
                <a:ext cx="3562724" cy="9089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0A938D75-30E9-47D0-860B-AF785583495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440" y="1489074"/>
            <a:ext cx="4475842" cy="3164205"/>
          </a:xfrm>
          <a:prstGeom prst="rect">
            <a:avLst/>
          </a:prstGeom>
          <a:noFill/>
        </p:spPr>
      </p:pic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40BD71E9-9FA2-49B3-981D-FF66F9AF4C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2903"/>
              </p:ext>
            </p:extLst>
          </p:nvPr>
        </p:nvGraphicFramePr>
        <p:xfrm>
          <a:off x="6993196" y="4802182"/>
          <a:ext cx="2411056" cy="804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2" name="Equation" r:id="rId7" imgW="1854000" imgH="647640" progId="Equation.DSMT4">
                  <p:embed/>
                </p:oleObj>
              </mc:Choice>
              <mc:Fallback>
                <p:oleObj name="Equation" r:id="rId7" imgW="1854000" imgH="647640" progId="Equation.DSMT4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93196" y="4802182"/>
                        <a:ext cx="2411056" cy="804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9156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的一般结构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80DBED1-24B7-4231-8E51-C5A0647311CF}"/>
              </a:ext>
            </a:extLst>
          </p:cNvPr>
          <p:cNvSpPr/>
          <p:nvPr/>
        </p:nvSpPr>
        <p:spPr>
          <a:xfrm>
            <a:off x="815010" y="1258937"/>
            <a:ext cx="9584584" cy="1958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err="1"/>
              <a:t>Softmax</a:t>
            </a:r>
            <a:r>
              <a:rPr lang="zh-CN" altLang="en-US" sz="2800" dirty="0"/>
              <a:t>函数：用于</a:t>
            </a:r>
            <a:r>
              <a:rPr lang="zh-CN" altLang="en-US" sz="2800" dirty="0">
                <a:solidFill>
                  <a:srgbClr val="FF0000"/>
                </a:solidFill>
              </a:rPr>
              <a:t>分类问题的概率计算</a:t>
            </a:r>
            <a:r>
              <a:rPr lang="zh-CN" altLang="en-US" sz="2800" dirty="0"/>
              <a:t>。本质上</a:t>
            </a:r>
            <a:r>
              <a:rPr lang="zh-CN" altLang="zh-CN" sz="2800" dirty="0">
                <a:solidFill>
                  <a:srgbClr val="000000"/>
                </a:solidFill>
                <a:latin typeface="Comic Sans MS" panose="030F0702030302020204" pitchFamily="66" charset="0"/>
              </a:rPr>
              <a:t>将一个K维的任意实数向量压缩（映射）成另一个K维的实数向量，其中向量中的每个元素取值都介于（0，1）之间。</a:t>
            </a:r>
            <a:r>
              <a:rPr lang="zh-CN" altLang="zh-CN" sz="1600" dirty="0"/>
              <a:t> </a:t>
            </a:r>
            <a:endParaRPr lang="en-US" altLang="zh-CN" sz="2800" dirty="0"/>
          </a:p>
        </p:txBody>
      </p:sp>
      <p:pic>
        <p:nvPicPr>
          <p:cNvPr id="7" name="Picture 2" descr="http://ufldl.stanford.edu/wiki/images/math/a/1/b/a1b0d7b40fe624cd8a24354792223a9d.png">
            <a:extLst>
              <a:ext uri="{FF2B5EF4-FFF2-40B4-BE49-F238E27FC236}">
                <a16:creationId xmlns:a16="http://schemas.microsoft.com/office/drawing/2014/main" id="{57484C65-833A-46FF-B6B8-5909CA865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76" y="3862401"/>
            <a:ext cx="7087452" cy="173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805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的不同结构</a:t>
            </a: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41B252-50D4-432B-A7D7-28594B6DA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05" y="1924733"/>
            <a:ext cx="10516511" cy="3298222"/>
          </a:xfrm>
          <a:prstGeom prst="rect">
            <a:avLst/>
          </a:prstGeom>
        </p:spPr>
      </p:pic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CD73A7B-6B79-432A-A0A3-AE907C01F0CA}"/>
              </a:ext>
            </a:extLst>
          </p:cNvPr>
          <p:cNvCxnSpPr/>
          <p:nvPr/>
        </p:nvCxnSpPr>
        <p:spPr>
          <a:xfrm flipV="1">
            <a:off x="2753360" y="5095003"/>
            <a:ext cx="406400" cy="66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6009A297-7A98-44DB-BC43-9ADBC56FA497}"/>
              </a:ext>
            </a:extLst>
          </p:cNvPr>
          <p:cNvSpPr/>
          <p:nvPr/>
        </p:nvSpPr>
        <p:spPr>
          <a:xfrm>
            <a:off x="1899283" y="5756185"/>
            <a:ext cx="32162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e.g. </a:t>
            </a:r>
            <a:r>
              <a:rPr lang="en-US" altLang="zh-CN" b="1" dirty="0">
                <a:solidFill>
                  <a:srgbClr val="000000"/>
                </a:solidFill>
                <a:latin typeface="Arial-BoldMT"/>
              </a:rPr>
              <a:t>Image Captioning</a:t>
            </a:r>
            <a:br>
              <a:rPr lang="en-US" altLang="zh-CN" b="1" dirty="0">
                <a:solidFill>
                  <a:srgbClr val="000000"/>
                </a:solidFill>
                <a:latin typeface="Arial-BoldMT"/>
              </a:rPr>
            </a:br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image -&gt; sequence of words</a:t>
            </a:r>
            <a:br>
              <a:rPr lang="en-US" altLang="zh-CN" b="1" dirty="0">
                <a:solidFill>
                  <a:srgbClr val="000000"/>
                </a:solidFill>
                <a:latin typeface="Arial-BoldMT"/>
              </a:rPr>
            </a:br>
            <a:br>
              <a:rPr lang="en-US" altLang="zh-CN" b="1" dirty="0">
                <a:solidFill>
                  <a:srgbClr val="000000"/>
                </a:solidFill>
                <a:latin typeface="Arial-BoldMT"/>
              </a:rPr>
            </a:br>
            <a:endParaRPr lang="zh-CN" altLang="en-US" b="1" dirty="0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6587FBFB-0B0E-414C-8CAC-8B080C26D9D8}"/>
              </a:ext>
            </a:extLst>
          </p:cNvPr>
          <p:cNvCxnSpPr>
            <a:cxnSpLocks/>
          </p:cNvCxnSpPr>
          <p:nvPr/>
        </p:nvCxnSpPr>
        <p:spPr>
          <a:xfrm flipH="1">
            <a:off x="5669280" y="1531493"/>
            <a:ext cx="194310" cy="393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7182DC03-A590-4E4D-92A7-60643308EABC}"/>
              </a:ext>
            </a:extLst>
          </p:cNvPr>
          <p:cNvSpPr/>
          <p:nvPr/>
        </p:nvSpPr>
        <p:spPr>
          <a:xfrm>
            <a:off x="4769472" y="970998"/>
            <a:ext cx="369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e.g. Sentiment Classification</a:t>
            </a:r>
          </a:p>
          <a:p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sequence of words -&gt; sentiment</a:t>
            </a:r>
            <a:endParaRPr lang="zh-CN" altLang="en-US" b="1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5844BC9C-9A85-4CAC-8CD3-AC18E62CE44F}"/>
              </a:ext>
            </a:extLst>
          </p:cNvPr>
          <p:cNvCxnSpPr/>
          <p:nvPr/>
        </p:nvCxnSpPr>
        <p:spPr>
          <a:xfrm flipV="1">
            <a:off x="6995160" y="5095003"/>
            <a:ext cx="406400" cy="660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FC7AC9B7-18C8-4E1C-ACAB-DE168102AC28}"/>
              </a:ext>
            </a:extLst>
          </p:cNvPr>
          <p:cNvSpPr/>
          <p:nvPr/>
        </p:nvSpPr>
        <p:spPr>
          <a:xfrm>
            <a:off x="5858510" y="5718085"/>
            <a:ext cx="34607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e.g. </a:t>
            </a:r>
            <a:r>
              <a:rPr lang="en-US" altLang="zh-CN" b="1" dirty="0">
                <a:solidFill>
                  <a:srgbClr val="000000"/>
                </a:solidFill>
                <a:latin typeface="Arial-BoldMT"/>
              </a:rPr>
              <a:t>Machine Translation</a:t>
            </a:r>
            <a:br>
              <a:rPr lang="en-US" altLang="zh-CN" b="1" dirty="0">
                <a:solidFill>
                  <a:srgbClr val="000000"/>
                </a:solidFill>
                <a:latin typeface="Arial-BoldMT"/>
              </a:rPr>
            </a:br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sequence of words -&gt; sequence of words</a:t>
            </a:r>
            <a:br>
              <a:rPr lang="en-US" altLang="zh-CN" b="1" dirty="0">
                <a:solidFill>
                  <a:srgbClr val="000000"/>
                </a:solidFill>
                <a:latin typeface="Arial-BoldMT"/>
              </a:rPr>
            </a:br>
            <a:br>
              <a:rPr lang="en-US" altLang="zh-CN" b="1" dirty="0">
                <a:solidFill>
                  <a:srgbClr val="000000"/>
                </a:solidFill>
                <a:latin typeface="Arial-BoldMT"/>
              </a:rPr>
            </a:br>
            <a:endParaRPr lang="zh-CN" altLang="en-US" b="1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CFE0AD0E-AD1D-4DBA-9921-AB29845801BF}"/>
              </a:ext>
            </a:extLst>
          </p:cNvPr>
          <p:cNvCxnSpPr/>
          <p:nvPr/>
        </p:nvCxnSpPr>
        <p:spPr>
          <a:xfrm flipH="1">
            <a:off x="10652982" y="1339972"/>
            <a:ext cx="228489" cy="566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8DD51C44-466C-44F9-8179-3185F13B7F59}"/>
              </a:ext>
            </a:extLst>
          </p:cNvPr>
          <p:cNvSpPr/>
          <p:nvPr/>
        </p:nvSpPr>
        <p:spPr>
          <a:xfrm>
            <a:off x="9040082" y="990600"/>
            <a:ext cx="2857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latin typeface="ArialMT"/>
              </a:rPr>
              <a:t>e.g. </a:t>
            </a:r>
            <a:r>
              <a:rPr lang="en-US" altLang="zh-CN" b="1" dirty="0">
                <a:solidFill>
                  <a:srgbClr val="000000"/>
                </a:solidFill>
                <a:latin typeface="Arial-BoldMT"/>
              </a:rPr>
              <a:t>Video classification on frame level</a:t>
            </a:r>
            <a:endParaRPr lang="zh-CN" altLang="en-US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786A764-186A-4C69-81A2-7744B55D2901}"/>
              </a:ext>
            </a:extLst>
          </p:cNvPr>
          <p:cNvSpPr/>
          <p:nvPr/>
        </p:nvSpPr>
        <p:spPr>
          <a:xfrm>
            <a:off x="645213" y="1010392"/>
            <a:ext cx="4171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MT"/>
              </a:rPr>
              <a:t>Vanilla mode of processing without RNN, (e.g. image classification).</a:t>
            </a:r>
            <a:endParaRPr lang="zh-CN" altLang="en-US" b="1" dirty="0">
              <a:latin typeface="ArialMT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1D69DDD1-367B-4A68-9E41-D327D14E25FC}"/>
              </a:ext>
            </a:extLst>
          </p:cNvPr>
          <p:cNvCxnSpPr>
            <a:cxnSpLocks/>
          </p:cNvCxnSpPr>
          <p:nvPr/>
        </p:nvCxnSpPr>
        <p:spPr>
          <a:xfrm flipH="1">
            <a:off x="1624730" y="1551285"/>
            <a:ext cx="194310" cy="393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95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训练算法</a:t>
            </a:r>
            <a:r>
              <a:rPr lang="en-US" altLang="zh-CN" dirty="0"/>
              <a:t>-BPTT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ACFA411-ADAC-46A6-BE18-0CADEA09625E}"/>
              </a:ext>
            </a:extLst>
          </p:cNvPr>
          <p:cNvSpPr/>
          <p:nvPr/>
        </p:nvSpPr>
        <p:spPr>
          <a:xfrm>
            <a:off x="904186" y="1552862"/>
            <a:ext cx="10281974" cy="3274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070C0"/>
                </a:solidFill>
                <a:latin typeface="+mn-ea"/>
              </a:rPr>
              <a:t>BP</a:t>
            </a: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算法回顾</a:t>
            </a:r>
            <a:r>
              <a:rPr lang="zh-CN" altLang="en-US" sz="2800" dirty="0">
                <a:latin typeface="+mn-ea"/>
              </a:rPr>
              <a:t>：定义损失函数 </a:t>
            </a:r>
            <a:r>
              <a:rPr lang="en-US" altLang="zh-CN" sz="2800" b="1" i="1" dirty="0">
                <a:latin typeface="+mn-ea"/>
              </a:rPr>
              <a:t>E</a:t>
            </a:r>
            <a:r>
              <a:rPr lang="en-US" altLang="zh-CN" sz="2800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来表示输出</a:t>
            </a:r>
            <a:r>
              <a:rPr lang="en-US" altLang="zh-CN" sz="2800" b="1" dirty="0">
                <a:latin typeface="+mn-ea"/>
              </a:rPr>
              <a:t>    </a:t>
            </a:r>
            <a:r>
              <a:rPr lang="zh-CN" altLang="en-US" sz="2800" dirty="0">
                <a:latin typeface="+mn-ea"/>
              </a:rPr>
              <a:t>和真实标签</a:t>
            </a:r>
            <a:r>
              <a:rPr lang="en-US" altLang="zh-CN" sz="2800" b="1" dirty="0">
                <a:latin typeface="+mn-ea"/>
              </a:rPr>
              <a:t>y</a:t>
            </a:r>
            <a:r>
              <a:rPr lang="zh-CN" altLang="en-US" sz="2800" dirty="0">
                <a:latin typeface="+mn-ea"/>
              </a:rPr>
              <a:t>的误差，通过链式法则自顶向下求得 </a:t>
            </a:r>
            <a:r>
              <a:rPr lang="en-US" altLang="zh-CN" sz="2800" b="1" i="1" dirty="0">
                <a:latin typeface="+mn-ea"/>
              </a:rPr>
              <a:t>E </a:t>
            </a:r>
            <a:r>
              <a:rPr lang="zh-CN" altLang="en-US" sz="2800" dirty="0">
                <a:latin typeface="+mn-ea"/>
              </a:rPr>
              <a:t>对网络权重的</a:t>
            </a:r>
            <a:r>
              <a:rPr lang="zh-CN" altLang="en-US" sz="2800" b="1" dirty="0">
                <a:latin typeface="+mn-ea"/>
              </a:rPr>
              <a:t>偏导</a:t>
            </a:r>
            <a:r>
              <a:rPr lang="zh-CN" altLang="en-US" sz="2800" dirty="0">
                <a:latin typeface="+mn-ea"/>
              </a:rPr>
              <a:t>。沿梯度的反方向更新权重的值，直到 </a:t>
            </a:r>
            <a:r>
              <a:rPr lang="en-US" altLang="zh-CN" sz="2800" b="1" i="1" dirty="0">
                <a:latin typeface="+mn-ea"/>
              </a:rPr>
              <a:t>E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收敛。</a:t>
            </a:r>
            <a:endParaRPr lang="en-US" altLang="zh-CN" sz="2800" dirty="0">
              <a:latin typeface="+mn-ea"/>
            </a:endParaRP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070C0"/>
                </a:solidFill>
                <a:latin typeface="+mn-ea"/>
              </a:rPr>
              <a:t>RNN</a:t>
            </a: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训练算法（</a:t>
            </a:r>
            <a:r>
              <a:rPr lang="en-US" altLang="zh-CN" sz="2800" dirty="0">
                <a:solidFill>
                  <a:srgbClr val="0070C0"/>
                </a:solidFill>
                <a:latin typeface="+mn-ea"/>
              </a:rPr>
              <a:t>BP Through Time, BPTT</a:t>
            </a: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）</a:t>
            </a:r>
            <a:r>
              <a:rPr lang="zh-CN" altLang="en-US" sz="2800" dirty="0">
                <a:latin typeface="+mn-ea"/>
              </a:rPr>
              <a:t>：和</a:t>
            </a:r>
            <a:r>
              <a:rPr lang="en-US" altLang="zh-CN" sz="2800" dirty="0">
                <a:latin typeface="+mn-ea"/>
              </a:rPr>
              <a:t>BP</a:t>
            </a:r>
            <a:r>
              <a:rPr lang="zh-CN" altLang="en-US" sz="2800" dirty="0">
                <a:latin typeface="+mn-ea"/>
              </a:rPr>
              <a:t>类似，就是加上了时序演化。</a:t>
            </a:r>
            <a:endParaRPr lang="en-US" altLang="zh-CN" sz="2800" dirty="0">
              <a:latin typeface="+mn-ea"/>
            </a:endParaRP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en-US" altLang="zh-CN" sz="2800" dirty="0">
              <a:latin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6002E35-17F3-47B8-82FE-B4E056AB1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885" y="1552862"/>
            <a:ext cx="339355" cy="57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15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训练算法</a:t>
            </a:r>
            <a:r>
              <a:rPr lang="en-US" altLang="zh-CN" dirty="0"/>
              <a:t>-BPTT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22976C1-E2F2-49B6-83ED-5166C9EDF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9DA7983-7F30-464D-BCA4-06FD0D35D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009" y="1978155"/>
            <a:ext cx="3814681" cy="117400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A8775C4-48EF-4951-96BE-120019758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588" y="3505968"/>
            <a:ext cx="3225972" cy="209219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8D98262C-9D4E-4DE5-83D4-36D4A4257EA4}"/>
              </a:ext>
            </a:extLst>
          </p:cNvPr>
          <p:cNvSpPr/>
          <p:nvPr/>
        </p:nvSpPr>
        <p:spPr>
          <a:xfrm>
            <a:off x="813967" y="3215087"/>
            <a:ext cx="2771913" cy="581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定义损失函数</a:t>
            </a:r>
            <a:endParaRPr lang="en-US" altLang="zh-CN" sz="2800" dirty="0">
              <a:solidFill>
                <a:srgbClr val="0070C0"/>
              </a:solidFill>
              <a:latin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D735701-7AAA-4CBB-B13C-1136194382C5}"/>
              </a:ext>
            </a:extLst>
          </p:cNvPr>
          <p:cNvSpPr/>
          <p:nvPr/>
        </p:nvSpPr>
        <p:spPr>
          <a:xfrm>
            <a:off x="798305" y="1275739"/>
            <a:ext cx="2685351" cy="581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定义输出函数</a:t>
            </a:r>
            <a:endParaRPr lang="en-US" altLang="zh-CN" sz="2800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435095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训练算法</a:t>
            </a:r>
            <a:r>
              <a:rPr lang="en-US" altLang="zh-CN" dirty="0"/>
              <a:t>-BPTT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7CF079DB-7D57-4FA8-B25C-471A6D83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1350" y="6405438"/>
            <a:ext cx="1390650" cy="365125"/>
          </a:xfrm>
        </p:spPr>
        <p:txBody>
          <a:bodyPr/>
          <a:lstStyle/>
          <a:p>
            <a:fld id="{51D91E7F-84B6-4064-9D4E-CC7D244BCA04}" type="slidenum">
              <a:rPr lang="zh-CN" altLang="en-US" smtClean="0"/>
              <a:t>28</a:t>
            </a:fld>
            <a:endParaRPr lang="zh-CN" altLang="en-US" dirty="0"/>
          </a:p>
        </p:txBody>
      </p:sp>
      <p:pic>
        <p:nvPicPr>
          <p:cNvPr id="13" name="Picture 2" descr="http://d3kbpzbmcynnmx.cloudfront.net/wp-content/uploads/2015/10/rnn-bptt1.png">
            <a:extLst>
              <a:ext uri="{FF2B5EF4-FFF2-40B4-BE49-F238E27FC236}">
                <a16:creationId xmlns:a16="http://schemas.microsoft.com/office/drawing/2014/main" id="{56A55633-FDCA-438D-B39F-0656E033E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460" y="1388439"/>
            <a:ext cx="6172708" cy="356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DE947106-2CAE-4A99-A9CB-7A875D96C5CA}"/>
              </a:ext>
            </a:extLst>
          </p:cNvPr>
          <p:cNvSpPr/>
          <p:nvPr/>
        </p:nvSpPr>
        <p:spPr>
          <a:xfrm>
            <a:off x="817619" y="1237195"/>
            <a:ext cx="4386137" cy="581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n-ea"/>
              </a:rPr>
              <a:t>求 </a:t>
            </a:r>
            <a:r>
              <a:rPr lang="en-US" altLang="zh-CN" sz="2800" b="1" dirty="0">
                <a:latin typeface="+mn-ea"/>
              </a:rPr>
              <a:t>E </a:t>
            </a:r>
            <a:r>
              <a:rPr lang="zh-CN" altLang="en-US" sz="2800" dirty="0">
                <a:latin typeface="+mn-ea"/>
              </a:rPr>
              <a:t>对</a:t>
            </a:r>
            <a:r>
              <a:rPr lang="en-US" altLang="zh-CN" sz="2800" i="1" dirty="0">
                <a:latin typeface="+mn-ea"/>
              </a:rPr>
              <a:t>U</a:t>
            </a:r>
            <a:r>
              <a:rPr lang="zh-CN" altLang="en-US" sz="2800" i="1" dirty="0">
                <a:latin typeface="+mn-ea"/>
              </a:rPr>
              <a:t>，</a:t>
            </a:r>
            <a:r>
              <a:rPr lang="en-US" altLang="zh-CN" sz="2800" i="1" dirty="0">
                <a:latin typeface="+mn-ea"/>
              </a:rPr>
              <a:t>V</a:t>
            </a:r>
            <a:r>
              <a:rPr lang="zh-CN" altLang="en-US" sz="2800" i="1" dirty="0">
                <a:latin typeface="+mn-ea"/>
              </a:rPr>
              <a:t>，</a:t>
            </a:r>
            <a:r>
              <a:rPr lang="en-US" altLang="zh-CN" sz="2800" i="1" dirty="0">
                <a:latin typeface="+mn-ea"/>
              </a:rPr>
              <a:t>W </a:t>
            </a:r>
            <a:r>
              <a:rPr lang="zh-CN" altLang="en-US" sz="2800" dirty="0">
                <a:latin typeface="+mn-ea"/>
              </a:rPr>
              <a:t>的梯度</a:t>
            </a:r>
            <a:endParaRPr lang="en-US" altLang="zh-CN" sz="2800" dirty="0">
              <a:latin typeface="+mn-e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43654EE-5E5A-4339-9E73-42D91CBE5FFA}"/>
              </a:ext>
            </a:extLst>
          </p:cNvPr>
          <p:cNvSpPr/>
          <p:nvPr/>
        </p:nvSpPr>
        <p:spPr>
          <a:xfrm>
            <a:off x="8838207" y="3193338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7AF6D90-56A6-4C75-B849-C084A369CA46}"/>
              </a:ext>
            </a:extLst>
          </p:cNvPr>
          <p:cNvSpPr/>
          <p:nvPr/>
        </p:nvSpPr>
        <p:spPr>
          <a:xfrm>
            <a:off x="9335027" y="2284843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87CAE30-51EA-4C2C-BA45-D55E8E4D2282}"/>
              </a:ext>
            </a:extLst>
          </p:cNvPr>
          <p:cNvSpPr/>
          <p:nvPr/>
        </p:nvSpPr>
        <p:spPr>
          <a:xfrm>
            <a:off x="9327443" y="3719759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03B9A0A2-18F9-4197-90AC-47E6A2249CEA}"/>
              </a:ext>
            </a:extLst>
          </p:cNvPr>
          <p:cNvCxnSpPr/>
          <p:nvPr/>
        </p:nvCxnSpPr>
        <p:spPr>
          <a:xfrm>
            <a:off x="6551748" y="1770428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F85A615-DD54-4B8A-B9DF-E31D30EFFCCA}"/>
              </a:ext>
            </a:extLst>
          </p:cNvPr>
          <p:cNvCxnSpPr/>
          <p:nvPr/>
        </p:nvCxnSpPr>
        <p:spPr>
          <a:xfrm>
            <a:off x="7647577" y="1770428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84C59EBD-C45F-4D7F-9007-492C4A42FCE5}"/>
              </a:ext>
            </a:extLst>
          </p:cNvPr>
          <p:cNvCxnSpPr/>
          <p:nvPr/>
        </p:nvCxnSpPr>
        <p:spPr>
          <a:xfrm>
            <a:off x="8822241" y="1749871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3E83499C-25DA-47D9-A10D-D298614A291A}"/>
              </a:ext>
            </a:extLst>
          </p:cNvPr>
          <p:cNvCxnSpPr/>
          <p:nvPr/>
        </p:nvCxnSpPr>
        <p:spPr>
          <a:xfrm>
            <a:off x="9969862" y="1749871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78B57EAB-882B-46FB-8A53-3D2E968BCB1B}"/>
              </a:ext>
            </a:extLst>
          </p:cNvPr>
          <p:cNvCxnSpPr/>
          <p:nvPr/>
        </p:nvCxnSpPr>
        <p:spPr>
          <a:xfrm>
            <a:off x="11087462" y="1749871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EF5F189-42C2-4561-A144-660752464EB6}"/>
                  </a:ext>
                </a:extLst>
              </p:cNvPr>
              <p:cNvSpPr txBox="1"/>
              <p:nvPr/>
            </p:nvSpPr>
            <p:spPr>
              <a:xfrm>
                <a:off x="1618939" y="3562670"/>
                <a:ext cx="1895071" cy="896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EF5F189-42C2-4561-A144-660752464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939" y="3562670"/>
                <a:ext cx="1895071" cy="896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B90B69F8-82A1-46F3-9D76-2CFF27CB0639}"/>
                  </a:ext>
                </a:extLst>
              </p:cNvPr>
              <p:cNvSpPr txBox="1"/>
              <p:nvPr/>
            </p:nvSpPr>
            <p:spPr>
              <a:xfrm>
                <a:off x="1669626" y="2304749"/>
                <a:ext cx="1793696" cy="896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B90B69F8-82A1-46F3-9D76-2CFF27CB0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9626" y="2304749"/>
                <a:ext cx="1793696" cy="8961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E9FDC69-5527-4080-9CB3-345972E53412}"/>
                  </a:ext>
                </a:extLst>
              </p:cNvPr>
              <p:cNvSpPr txBox="1"/>
              <p:nvPr/>
            </p:nvSpPr>
            <p:spPr>
              <a:xfrm>
                <a:off x="1618939" y="4820591"/>
                <a:ext cx="1806905" cy="896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CN" altLang="en-US" sz="2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E9FDC69-5527-4080-9CB3-345972E53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939" y="4820591"/>
                <a:ext cx="1806905" cy="8961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矩形 38">
            <a:extLst>
              <a:ext uri="{FF2B5EF4-FFF2-40B4-BE49-F238E27FC236}">
                <a16:creationId xmlns:a16="http://schemas.microsoft.com/office/drawing/2014/main" id="{7206722F-C34F-4F77-AF71-A7108187DB4E}"/>
              </a:ext>
            </a:extLst>
          </p:cNvPr>
          <p:cNvSpPr/>
          <p:nvPr/>
        </p:nvSpPr>
        <p:spPr>
          <a:xfrm>
            <a:off x="9975779" y="3193338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2D059C9-2EE5-4D72-9B6B-012EA378D9F2}"/>
              </a:ext>
            </a:extLst>
          </p:cNvPr>
          <p:cNvSpPr/>
          <p:nvPr/>
        </p:nvSpPr>
        <p:spPr>
          <a:xfrm>
            <a:off x="10472599" y="2284843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E16DB6-618E-493D-8DEA-1ABC69FE4547}"/>
              </a:ext>
            </a:extLst>
          </p:cNvPr>
          <p:cNvSpPr/>
          <p:nvPr/>
        </p:nvSpPr>
        <p:spPr>
          <a:xfrm>
            <a:off x="10465015" y="3719759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1E060AC-26F2-43EE-960E-C19C18E9FAE7}"/>
              </a:ext>
            </a:extLst>
          </p:cNvPr>
          <p:cNvSpPr/>
          <p:nvPr/>
        </p:nvSpPr>
        <p:spPr>
          <a:xfrm>
            <a:off x="7641325" y="3193338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2670BD7F-8969-4920-A8E0-1C2D8824A4FD}"/>
              </a:ext>
            </a:extLst>
          </p:cNvPr>
          <p:cNvSpPr/>
          <p:nvPr/>
        </p:nvSpPr>
        <p:spPr>
          <a:xfrm>
            <a:off x="8138145" y="2284843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D5662F1B-914B-4514-A61A-CFA1E91AC074}"/>
              </a:ext>
            </a:extLst>
          </p:cNvPr>
          <p:cNvSpPr/>
          <p:nvPr/>
        </p:nvSpPr>
        <p:spPr>
          <a:xfrm>
            <a:off x="8130561" y="3719759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1DAB63F-6B1C-4B3D-A778-8E1FEAF4BFBC}"/>
              </a:ext>
            </a:extLst>
          </p:cNvPr>
          <p:cNvSpPr/>
          <p:nvPr/>
        </p:nvSpPr>
        <p:spPr>
          <a:xfrm>
            <a:off x="6483293" y="3187949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BCBC2B73-1797-49C2-A0C4-3E3BBE8DE6F7}"/>
              </a:ext>
            </a:extLst>
          </p:cNvPr>
          <p:cNvSpPr/>
          <p:nvPr/>
        </p:nvSpPr>
        <p:spPr>
          <a:xfrm>
            <a:off x="6980113" y="2279454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E5B627F3-EAAB-43B2-B9A6-CE4E43C6F8A6}"/>
              </a:ext>
            </a:extLst>
          </p:cNvPr>
          <p:cNvSpPr/>
          <p:nvPr/>
        </p:nvSpPr>
        <p:spPr>
          <a:xfrm>
            <a:off x="6972529" y="3714370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83D732CE-F72D-4004-A6D9-EA9D94048CB3}"/>
              </a:ext>
            </a:extLst>
          </p:cNvPr>
          <p:cNvSpPr/>
          <p:nvPr/>
        </p:nvSpPr>
        <p:spPr>
          <a:xfrm>
            <a:off x="5345721" y="3187949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0E3E9B9-2D3B-47B2-A574-6BF87045A47A}"/>
              </a:ext>
            </a:extLst>
          </p:cNvPr>
          <p:cNvSpPr/>
          <p:nvPr/>
        </p:nvSpPr>
        <p:spPr>
          <a:xfrm>
            <a:off x="5842541" y="2279454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40498CF2-0B54-4CF1-AB4B-E3E7BE1CA44E}"/>
              </a:ext>
            </a:extLst>
          </p:cNvPr>
          <p:cNvSpPr/>
          <p:nvPr/>
        </p:nvSpPr>
        <p:spPr>
          <a:xfrm>
            <a:off x="5834957" y="3714370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88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训练算法</a:t>
            </a:r>
            <a:r>
              <a:rPr lang="en-US" altLang="zh-CN" dirty="0"/>
              <a:t>-BPTT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7CF079DB-7D57-4FA8-B25C-471A6D83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1350" y="6405438"/>
            <a:ext cx="1390650" cy="365125"/>
          </a:xfrm>
        </p:spPr>
        <p:txBody>
          <a:bodyPr/>
          <a:lstStyle/>
          <a:p>
            <a:fld id="{51D91E7F-84B6-4064-9D4E-CC7D244BCA04}" type="slidenum">
              <a:rPr lang="zh-CN" altLang="en-US" smtClean="0"/>
              <a:t>29</a:t>
            </a:fld>
            <a:endParaRPr lang="zh-CN" altLang="en-US" dirty="0"/>
          </a:p>
        </p:txBody>
      </p:sp>
      <p:pic>
        <p:nvPicPr>
          <p:cNvPr id="13" name="Picture 2" descr="http://d3kbpzbmcynnmx.cloudfront.net/wp-content/uploads/2015/10/rnn-bptt1.png">
            <a:extLst>
              <a:ext uri="{FF2B5EF4-FFF2-40B4-BE49-F238E27FC236}">
                <a16:creationId xmlns:a16="http://schemas.microsoft.com/office/drawing/2014/main" id="{56A55633-FDCA-438D-B39F-0656E033E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404" y="1938547"/>
            <a:ext cx="6172708" cy="356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D355EBFD-C823-41A8-B61E-26D2A72BD391}"/>
              </a:ext>
            </a:extLst>
          </p:cNvPr>
          <p:cNvSpPr/>
          <p:nvPr/>
        </p:nvSpPr>
        <p:spPr>
          <a:xfrm>
            <a:off x="798305" y="1323499"/>
            <a:ext cx="7415813" cy="581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n-ea"/>
              </a:rPr>
              <a:t>求 </a:t>
            </a:r>
            <a:r>
              <a:rPr lang="en-US" altLang="zh-CN" sz="2800" b="1" i="1" dirty="0">
                <a:latin typeface="+mn-ea"/>
              </a:rPr>
              <a:t>E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对于</a:t>
            </a:r>
            <a:r>
              <a:rPr lang="en-US" altLang="zh-CN" sz="2800" i="1" dirty="0">
                <a:latin typeface="+mn-ea"/>
              </a:rPr>
              <a:t>V </a:t>
            </a:r>
            <a:r>
              <a:rPr lang="zh-CN" altLang="en-US" sz="2800" dirty="0">
                <a:latin typeface="+mn-ea"/>
              </a:rPr>
              <a:t>的梯度，先求 </a:t>
            </a:r>
            <a:r>
              <a:rPr lang="en-US" altLang="zh-CN" sz="2800" b="1" dirty="0">
                <a:latin typeface="+mn-ea"/>
              </a:rPr>
              <a:t>E</a:t>
            </a:r>
            <a:r>
              <a:rPr lang="en-US" altLang="zh-CN" sz="2800" baseline="-25000" dirty="0">
                <a:latin typeface="+mn-ea"/>
              </a:rPr>
              <a:t>3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对于</a:t>
            </a:r>
            <a:r>
              <a:rPr lang="en-US" altLang="zh-CN" sz="2800" i="1" dirty="0">
                <a:latin typeface="+mn-ea"/>
              </a:rPr>
              <a:t>V </a:t>
            </a:r>
            <a:r>
              <a:rPr lang="zh-CN" altLang="en-US" sz="2800" dirty="0">
                <a:latin typeface="+mn-ea"/>
              </a:rPr>
              <a:t>的梯度</a:t>
            </a:r>
            <a:endParaRPr lang="en-US" altLang="zh-CN" sz="2800" dirty="0">
              <a:latin typeface="+mn-e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43654EE-5E5A-4339-9E73-42D91CBE5FFA}"/>
              </a:ext>
            </a:extLst>
          </p:cNvPr>
          <p:cNvSpPr/>
          <p:nvPr/>
        </p:nvSpPr>
        <p:spPr>
          <a:xfrm>
            <a:off x="8951705" y="3350426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7AF6D90-56A6-4C75-B849-C084A369CA46}"/>
              </a:ext>
            </a:extLst>
          </p:cNvPr>
          <p:cNvSpPr/>
          <p:nvPr/>
        </p:nvSpPr>
        <p:spPr>
          <a:xfrm>
            <a:off x="9335027" y="2863963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87CAE30-51EA-4C2C-BA45-D55E8E4D2282}"/>
              </a:ext>
            </a:extLst>
          </p:cNvPr>
          <p:cNvSpPr/>
          <p:nvPr/>
        </p:nvSpPr>
        <p:spPr>
          <a:xfrm>
            <a:off x="9317395" y="4241032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pic>
        <p:nvPicPr>
          <p:cNvPr id="27" name="Picture 2" descr="http://s0.wp.com/latex.php?zoom=3&amp;latex=%5Cbegin%7Baligned%7D++%5Cfrac%7B%5Cpartial+E_3%7D%7B%5Cpartial+V%7D+%26%3D%5Cfrac%7B%5Cpartial+E_3%7D%7B%5Cpartial+%5Chat%7By%7D_3%7D%5Cfrac%7B%5Cpartial%5Chat%7By%7D_3%7D%7B%5Cpartial+V%7D%5C%5C++%26%3D%5Cfrac%7B%5Cpartial+E_3%7D%7B%5Cpartial+%5Chat%7By%7D_3%7D%5Cfrac%7B%5Cpartial%5Chat%7By%7D_3%7D%7B%5Cpartial+z_3%7D%5Cfrac%7B%5Cpartial+z_3%7D%7B%5Cpartial+V%7D%5C%5C++%26%3D%28%5Chat%7By%7D_3+-+y_3%29+%5Cotimes+s_3+%5C%5C++%5Cend%7Baligned%7D++&amp;bg=ffffff&amp;fg=000&amp;s=0">
            <a:extLst>
              <a:ext uri="{FF2B5EF4-FFF2-40B4-BE49-F238E27FC236}">
                <a16:creationId xmlns:a16="http://schemas.microsoft.com/office/drawing/2014/main" id="{CA778901-CAEF-4E4B-A1E5-79169A56F4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37"/>
          <a:stretch/>
        </p:blipFill>
        <p:spPr bwMode="auto">
          <a:xfrm>
            <a:off x="1378453" y="2517746"/>
            <a:ext cx="2698431" cy="1720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://s0.wp.com/latex.php?zoom=4&amp;latex=z_3+%3DVs_3&amp;bg=ffffff&amp;fg=000&amp;s=0">
            <a:extLst>
              <a:ext uri="{FF2B5EF4-FFF2-40B4-BE49-F238E27FC236}">
                <a16:creationId xmlns:a16="http://schemas.microsoft.com/office/drawing/2014/main" id="{D8CA7FBD-2503-4575-A058-04ECDF4AE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187" y="5032325"/>
            <a:ext cx="1382110" cy="36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20F6DDF5-1261-405B-A039-31BA762CD983}"/>
              </a:ext>
            </a:extLst>
          </p:cNvPr>
          <p:cNvSpPr/>
          <p:nvPr/>
        </p:nvSpPr>
        <p:spPr>
          <a:xfrm>
            <a:off x="1209697" y="4947312"/>
            <a:ext cx="1382110" cy="5118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dirty="0">
                <a:latin typeface="+mn-ea"/>
              </a:rPr>
              <a:t>其中：   </a:t>
            </a:r>
            <a:endParaRPr lang="en-US" altLang="zh-CN" sz="2400" dirty="0">
              <a:latin typeface="+mn-ea"/>
            </a:endParaRPr>
          </a:p>
        </p:txBody>
      </p:sp>
      <p:pic>
        <p:nvPicPr>
          <p:cNvPr id="30" name="Picture 2" descr="http://latex.codecogs.com/png.latex?%5Chuge%20%5Cfrac%7B%5Cpartial%20%5Ctextsl%7BE%7D%7D%7B%5Cpartial%20%5Ctextsl%7BV%7D%7D">
            <a:extLst>
              <a:ext uri="{FF2B5EF4-FFF2-40B4-BE49-F238E27FC236}">
                <a16:creationId xmlns:a16="http://schemas.microsoft.com/office/drawing/2014/main" id="{28B7D898-2992-4EDE-A013-F220E0476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442" y="5520019"/>
            <a:ext cx="514350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03B9A0A2-18F9-4197-90AC-47E6A2249CEA}"/>
              </a:ext>
            </a:extLst>
          </p:cNvPr>
          <p:cNvCxnSpPr/>
          <p:nvPr/>
        </p:nvCxnSpPr>
        <p:spPr>
          <a:xfrm>
            <a:off x="6551748" y="2349548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F85A615-DD54-4B8A-B9DF-E31D30EFFCCA}"/>
              </a:ext>
            </a:extLst>
          </p:cNvPr>
          <p:cNvCxnSpPr/>
          <p:nvPr/>
        </p:nvCxnSpPr>
        <p:spPr>
          <a:xfrm>
            <a:off x="7647577" y="2349548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84C59EBD-C45F-4D7F-9007-492C4A42FCE5}"/>
              </a:ext>
            </a:extLst>
          </p:cNvPr>
          <p:cNvCxnSpPr/>
          <p:nvPr/>
        </p:nvCxnSpPr>
        <p:spPr>
          <a:xfrm>
            <a:off x="8822241" y="2328991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3E83499C-25DA-47D9-A10D-D298614A291A}"/>
              </a:ext>
            </a:extLst>
          </p:cNvPr>
          <p:cNvCxnSpPr/>
          <p:nvPr/>
        </p:nvCxnSpPr>
        <p:spPr>
          <a:xfrm>
            <a:off x="9969862" y="2328991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78B57EAB-882B-46FB-8A53-3D2E968BCB1B}"/>
              </a:ext>
            </a:extLst>
          </p:cNvPr>
          <p:cNvCxnSpPr/>
          <p:nvPr/>
        </p:nvCxnSpPr>
        <p:spPr>
          <a:xfrm>
            <a:off x="11087462" y="2328991"/>
            <a:ext cx="0" cy="7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C2372EE5-DC43-459E-AC12-CDF4E5211393}"/>
              </a:ext>
            </a:extLst>
          </p:cNvPr>
          <p:cNvSpPr/>
          <p:nvPr/>
        </p:nvSpPr>
        <p:spPr>
          <a:xfrm>
            <a:off x="1176035" y="5625537"/>
            <a:ext cx="1415772" cy="5118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400" dirty="0">
                <a:latin typeface="+mn-ea"/>
              </a:rPr>
              <a:t>求和可得</a:t>
            </a:r>
            <a:endParaRPr lang="en-US" altLang="zh-CN" sz="2400" dirty="0"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C4A43A9-0ED3-4160-B73F-97077AF50E7A}"/>
              </a:ext>
            </a:extLst>
          </p:cNvPr>
          <p:cNvSpPr/>
          <p:nvPr/>
        </p:nvSpPr>
        <p:spPr>
          <a:xfrm>
            <a:off x="10166922" y="3350426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AD5FDBC-E11E-405B-86DF-334A24782720}"/>
              </a:ext>
            </a:extLst>
          </p:cNvPr>
          <p:cNvSpPr/>
          <p:nvPr/>
        </p:nvSpPr>
        <p:spPr>
          <a:xfrm>
            <a:off x="10550244" y="2863963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AC5D52C-EF64-4B71-9D06-29D46C564495}"/>
              </a:ext>
            </a:extLst>
          </p:cNvPr>
          <p:cNvSpPr/>
          <p:nvPr/>
        </p:nvSpPr>
        <p:spPr>
          <a:xfrm>
            <a:off x="10532612" y="4241032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AE14EED-2921-454C-A16B-BD8EEFDA1D10}"/>
              </a:ext>
            </a:extLst>
          </p:cNvPr>
          <p:cNvSpPr/>
          <p:nvPr/>
        </p:nvSpPr>
        <p:spPr>
          <a:xfrm>
            <a:off x="7811940" y="333105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88D80E1-4052-4C6A-8E37-DBAEB324A430}"/>
              </a:ext>
            </a:extLst>
          </p:cNvPr>
          <p:cNvSpPr/>
          <p:nvPr/>
        </p:nvSpPr>
        <p:spPr>
          <a:xfrm>
            <a:off x="8195262" y="2844589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5151D10-6C4E-42A2-915C-45C986022B24}"/>
              </a:ext>
            </a:extLst>
          </p:cNvPr>
          <p:cNvSpPr/>
          <p:nvPr/>
        </p:nvSpPr>
        <p:spPr>
          <a:xfrm>
            <a:off x="8177630" y="4221658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0F1CA14-E4A9-4FBB-83A9-8BF92DCF8E0A}"/>
              </a:ext>
            </a:extLst>
          </p:cNvPr>
          <p:cNvSpPr/>
          <p:nvPr/>
        </p:nvSpPr>
        <p:spPr>
          <a:xfrm>
            <a:off x="6727037" y="333105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F25DB55-93DC-4B00-BEF5-8CD189B527B0}"/>
              </a:ext>
            </a:extLst>
          </p:cNvPr>
          <p:cNvSpPr/>
          <p:nvPr/>
        </p:nvSpPr>
        <p:spPr>
          <a:xfrm>
            <a:off x="7110359" y="2844589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839B675-9708-4E8C-9796-7FD2EA5B2B50}"/>
              </a:ext>
            </a:extLst>
          </p:cNvPr>
          <p:cNvSpPr/>
          <p:nvPr/>
        </p:nvSpPr>
        <p:spPr>
          <a:xfrm>
            <a:off x="7092727" y="4221658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0A0C2C7-CAA5-4634-A6DC-A6A0EEC08474}"/>
              </a:ext>
            </a:extLst>
          </p:cNvPr>
          <p:cNvSpPr/>
          <p:nvPr/>
        </p:nvSpPr>
        <p:spPr>
          <a:xfrm>
            <a:off x="5547043" y="3326150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C35479D-BE39-4696-B7D9-C22BA6D61C3E}"/>
              </a:ext>
            </a:extLst>
          </p:cNvPr>
          <p:cNvSpPr/>
          <p:nvPr/>
        </p:nvSpPr>
        <p:spPr>
          <a:xfrm>
            <a:off x="5930365" y="2839687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CAC2A79-CD5C-4573-8DF2-7D53947E24BA}"/>
              </a:ext>
            </a:extLst>
          </p:cNvPr>
          <p:cNvSpPr/>
          <p:nvPr/>
        </p:nvSpPr>
        <p:spPr>
          <a:xfrm>
            <a:off x="5912733" y="4216756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473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训练算法</a:t>
            </a:r>
            <a:r>
              <a:rPr lang="en-US" altLang="zh-CN" dirty="0"/>
              <a:t>-BPTT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7CF079DB-7D57-4FA8-B25C-471A6D83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1350" y="6405438"/>
            <a:ext cx="1390650" cy="365125"/>
          </a:xfrm>
        </p:spPr>
        <p:txBody>
          <a:bodyPr/>
          <a:lstStyle/>
          <a:p>
            <a:fld id="{51D91E7F-84B6-4064-9D4E-CC7D244BCA04}" type="slidenum">
              <a:rPr lang="zh-CN" altLang="en-US" smtClean="0"/>
              <a:t>30</a:t>
            </a:fld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355EBFD-C823-41A8-B61E-26D2A72BD391}"/>
              </a:ext>
            </a:extLst>
          </p:cNvPr>
          <p:cNvSpPr/>
          <p:nvPr/>
        </p:nvSpPr>
        <p:spPr>
          <a:xfrm>
            <a:off x="798305" y="1323499"/>
            <a:ext cx="7420621" cy="581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n-ea"/>
              </a:rPr>
              <a:t>求 </a:t>
            </a:r>
            <a:r>
              <a:rPr lang="en-US" altLang="zh-CN" sz="2800" b="1" i="1" dirty="0">
                <a:latin typeface="+mn-ea"/>
              </a:rPr>
              <a:t>E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对于</a:t>
            </a:r>
            <a:r>
              <a:rPr lang="en-US" altLang="zh-CN" sz="2800" i="1" dirty="0">
                <a:latin typeface="+mn-ea"/>
              </a:rPr>
              <a:t>W </a:t>
            </a:r>
            <a:r>
              <a:rPr lang="zh-CN" altLang="en-US" sz="2800" dirty="0">
                <a:latin typeface="+mn-ea"/>
              </a:rPr>
              <a:t>的梯度，先求 </a:t>
            </a:r>
            <a:r>
              <a:rPr lang="en-US" altLang="zh-CN" sz="2800" b="1" dirty="0">
                <a:latin typeface="+mn-ea"/>
              </a:rPr>
              <a:t>E</a:t>
            </a:r>
            <a:r>
              <a:rPr lang="en-US" altLang="zh-CN" sz="2800" baseline="-25000" dirty="0">
                <a:latin typeface="+mn-ea"/>
              </a:rPr>
              <a:t>3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对于</a:t>
            </a:r>
            <a:r>
              <a:rPr lang="en-US" altLang="zh-CN" sz="2800" i="1" dirty="0">
                <a:latin typeface="+mn-ea"/>
              </a:rPr>
              <a:t>W </a:t>
            </a:r>
            <a:r>
              <a:rPr lang="zh-CN" altLang="en-US" sz="2800" dirty="0">
                <a:latin typeface="+mn-ea"/>
              </a:rPr>
              <a:t>的梯度</a:t>
            </a:r>
            <a:endParaRPr lang="en-US" altLang="zh-CN" sz="2800" dirty="0">
              <a:latin typeface="+mn-ea"/>
            </a:endParaRPr>
          </a:p>
        </p:txBody>
      </p:sp>
      <p:pic>
        <p:nvPicPr>
          <p:cNvPr id="37" name="Picture 4" descr="http://s0.wp.com/latex.php?zoom=1.75&amp;latex=%5Cbegin%7Baligned%7D++%5Cfrac%7B%5Cpartial+E_3%7D%7B%5Cpartial+W%7D+%26%3D+%5Cfrac%7B%5Cpartial+E_3%7D%7B%5Cpartial+%5Chat%7By%7D_3%7D%5Cfrac%7B%5Cpartial%5Chat%7By%7D_3%7D%7B%5Cpartial+s_3%7D%5Cfrac%7B%5Cpartial+s_3%7D%7B%5Cpartial+W%7D%5C%5C++%5Cend%7Baligned%7D++&amp;bg=ffffff&amp;fg=000&amp;s=0">
            <a:extLst>
              <a:ext uri="{FF2B5EF4-FFF2-40B4-BE49-F238E27FC236}">
                <a16:creationId xmlns:a16="http://schemas.microsoft.com/office/drawing/2014/main" id="{E836A7B0-0355-491D-92FB-43E7EA6A2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419" y="2200637"/>
            <a:ext cx="23907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2AEFD4E-D94D-444B-9578-37DD7AB09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419" y="3230076"/>
            <a:ext cx="2712955" cy="28653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B306A62C-B0EB-484E-B432-2A1B81922AF0}"/>
              </a:ext>
            </a:extLst>
          </p:cNvPr>
          <p:cNvSpPr/>
          <p:nvPr/>
        </p:nvSpPr>
        <p:spPr>
          <a:xfrm>
            <a:off x="5768120" y="5419715"/>
            <a:ext cx="6005170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+mn-ea"/>
              </a:rPr>
              <a:t>其中：     依赖于    ，而     又依赖于     和</a:t>
            </a:r>
            <a:r>
              <a:rPr lang="en-US" altLang="zh-CN" i="1" dirty="0">
                <a:latin typeface="+mn-ea"/>
              </a:rPr>
              <a:t>W</a:t>
            </a: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，依赖关系</a:t>
            </a:r>
            <a:endParaRPr lang="en-US" altLang="zh-CN" dirty="0">
              <a:latin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+mn-ea"/>
              </a:rPr>
              <a:t>一直传递到 </a:t>
            </a:r>
            <a:r>
              <a:rPr lang="en-US" altLang="zh-CN" dirty="0">
                <a:latin typeface="+mn-ea"/>
              </a:rPr>
              <a:t>t = 0 </a:t>
            </a:r>
            <a:r>
              <a:rPr lang="zh-CN" altLang="en-US" dirty="0">
                <a:latin typeface="+mn-ea"/>
              </a:rPr>
              <a:t>的时刻。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因此，当我们计算对于</a:t>
            </a:r>
            <a:r>
              <a:rPr lang="en-US" altLang="zh-CN" b="1" i="1" dirty="0">
                <a:solidFill>
                  <a:srgbClr val="FF0000"/>
                </a:solidFill>
                <a:latin typeface="+mn-ea"/>
              </a:rPr>
              <a:t>W 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的偏</a:t>
            </a:r>
            <a:endParaRPr lang="en-US" altLang="zh-CN" b="1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导数时，不能把     看作是常数项！</a:t>
            </a:r>
            <a:endParaRPr lang="en-US" altLang="zh-CN" b="1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39" name="Picture 2" descr="http://d3kbpzbmcynnmx.cloudfront.net/wp-content/uploads/2015/10/rnn-bptt1.png">
            <a:extLst>
              <a:ext uri="{FF2B5EF4-FFF2-40B4-BE49-F238E27FC236}">
                <a16:creationId xmlns:a16="http://schemas.microsoft.com/office/drawing/2014/main" id="{9748BD15-B5F5-43AD-A1AF-CC64C207E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987" y="1749639"/>
            <a:ext cx="6172708" cy="356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04F2AAA6-6EC2-43F6-AD52-93E0964D6D9B}"/>
              </a:ext>
            </a:extLst>
          </p:cNvPr>
          <p:cNvSpPr/>
          <p:nvPr/>
        </p:nvSpPr>
        <p:spPr>
          <a:xfrm>
            <a:off x="8843220" y="3596345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5D95DF2-513B-4569-96CE-A020686BF88B}"/>
              </a:ext>
            </a:extLst>
          </p:cNvPr>
          <p:cNvSpPr/>
          <p:nvPr/>
        </p:nvSpPr>
        <p:spPr>
          <a:xfrm>
            <a:off x="9340040" y="2687850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7C3D22B-0AAC-4CD2-80AF-2A174AC53E7C}"/>
              </a:ext>
            </a:extLst>
          </p:cNvPr>
          <p:cNvSpPr/>
          <p:nvPr/>
        </p:nvSpPr>
        <p:spPr>
          <a:xfrm>
            <a:off x="9332456" y="4122766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A9F31C62-85A4-4E62-8411-075DA26E29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4927" y="2386780"/>
            <a:ext cx="704762" cy="100952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94A667E6-AFE2-45D0-835B-65C0672D6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0705" y="2806430"/>
            <a:ext cx="685714" cy="63809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11C6D4B-258F-43B3-AAB0-A4B6E2BEB9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9619" y="2839663"/>
            <a:ext cx="647619" cy="619048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49BD2EF9-F702-4CAF-8EA8-42C65A4B38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1151" y="2802277"/>
            <a:ext cx="676190" cy="638095"/>
          </a:xfrm>
          <a:prstGeom prst="rect">
            <a:avLst/>
          </a:prstGeom>
        </p:spPr>
      </p:pic>
      <p:pic>
        <p:nvPicPr>
          <p:cNvPr id="47" name="Picture 14" descr="http://s0.wp.com/latex.php?zoom=1.75&amp;latex=%5Cbegin%7Baligned%7D++%5Cfrac%7B%5Cpartial+E_3%7D%7B%5Cpartial+W%7D+%26%3D+%5Csum%5Climits_%7Bk%3D0%7D%5E%7B3%7D+%5Cfrac%7B%5Cpartial+E_3%7D%7B%5Cpartial+%5Chat%7By%7D_3%7D%5Cfrac%7B%5Cpartial%5Chat%7By%7D_3%7D%7B%5Cpartial+s_3%7D%5Cfrac%7B%5Cpartial+s_3%7D%7B%5Cpartial+s_k%7D%5Cfrac%7B%5Cpartial+s_k%7D%7B%5Cpartial+W%7D%5C%5C++%5Cend%7Baligned%7D++&amp;bg=ffffff&amp;fg=000&amp;s=0">
            <a:extLst>
              <a:ext uri="{FF2B5EF4-FFF2-40B4-BE49-F238E27FC236}">
                <a16:creationId xmlns:a16="http://schemas.microsoft.com/office/drawing/2014/main" id="{ECBE3884-1580-4882-BC27-7246EB3E6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391" y="4009664"/>
            <a:ext cx="3324225" cy="81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72F8209E-6786-41D0-94B5-620F50F1A3A1}"/>
                  </a:ext>
                </a:extLst>
              </p:cNvPr>
              <p:cNvSpPr/>
              <p:nvPr/>
            </p:nvSpPr>
            <p:spPr>
              <a:xfrm>
                <a:off x="1176035" y="5625537"/>
                <a:ext cx="1870577" cy="737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400" dirty="0">
                    <a:latin typeface="+mn-ea"/>
                  </a:rPr>
                  <a:t>求和可得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</m:oMath>
                </a14:m>
                <a:endParaRPr lang="en-US" altLang="zh-CN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72F8209E-6786-41D0-94B5-620F50F1A3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035" y="5625537"/>
                <a:ext cx="1870577" cy="737189"/>
              </a:xfrm>
              <a:prstGeom prst="rect">
                <a:avLst/>
              </a:prstGeom>
              <a:blipFill>
                <a:blip r:embed="rId11"/>
                <a:stretch>
                  <a:fillRect l="-5212" b="-66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Picture 8" descr="http://s0.wp.com/latex.php?zoom=1.75&amp;latex=s_2&amp;bg=ffffff&amp;fg=000&amp;s=0">
            <a:extLst>
              <a:ext uri="{FF2B5EF4-FFF2-40B4-BE49-F238E27FC236}">
                <a16:creationId xmlns:a16="http://schemas.microsoft.com/office/drawing/2014/main" id="{6DD921A8-D51F-4C7C-BFE0-FBACD9C84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545" y="5550410"/>
            <a:ext cx="2190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 descr="http://s0.wp.com/latex.php?zoom=1.75&amp;latex=s_1&amp;bg=ffffff&amp;fg=000&amp;s=0">
            <a:extLst>
              <a:ext uri="{FF2B5EF4-FFF2-40B4-BE49-F238E27FC236}">
                <a16:creationId xmlns:a16="http://schemas.microsoft.com/office/drawing/2014/main" id="{1D2E8B12-6BB5-481B-B7F0-65654BED2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074" y="5580638"/>
            <a:ext cx="2095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C1B72CE1-A843-4551-A6F5-199E9FB52D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6167" y="5502506"/>
            <a:ext cx="266667" cy="276190"/>
          </a:xfrm>
          <a:prstGeom prst="rect">
            <a:avLst/>
          </a:prstGeom>
        </p:spPr>
      </p:pic>
      <p:pic>
        <p:nvPicPr>
          <p:cNvPr id="52" name="Picture 8" descr="http://s0.wp.com/latex.php?zoom=1.75&amp;latex=s_2&amp;bg=ffffff&amp;fg=000&amp;s=0">
            <a:extLst>
              <a:ext uri="{FF2B5EF4-FFF2-40B4-BE49-F238E27FC236}">
                <a16:creationId xmlns:a16="http://schemas.microsoft.com/office/drawing/2014/main" id="{60D1252C-0ED9-4E61-B891-2185409F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483" y="5542028"/>
            <a:ext cx="2190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id="{53FF705F-790C-4050-8DAD-9E1D20231DE5}"/>
              </a:ext>
            </a:extLst>
          </p:cNvPr>
          <p:cNvSpPr/>
          <p:nvPr/>
        </p:nvSpPr>
        <p:spPr>
          <a:xfrm>
            <a:off x="9964843" y="3571537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2A21CC9C-8062-4AE9-8B7C-13C7DC966B68}"/>
              </a:ext>
            </a:extLst>
          </p:cNvPr>
          <p:cNvSpPr/>
          <p:nvPr/>
        </p:nvSpPr>
        <p:spPr>
          <a:xfrm>
            <a:off x="10461663" y="2663042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15102FF3-40CB-49E9-8519-7AB98F6D5C59}"/>
              </a:ext>
            </a:extLst>
          </p:cNvPr>
          <p:cNvSpPr/>
          <p:nvPr/>
        </p:nvSpPr>
        <p:spPr>
          <a:xfrm>
            <a:off x="10454079" y="4097958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D7FA6E9-7A19-4E3D-8C96-953AD4A869A3}"/>
              </a:ext>
            </a:extLst>
          </p:cNvPr>
          <p:cNvSpPr/>
          <p:nvPr/>
        </p:nvSpPr>
        <p:spPr>
          <a:xfrm>
            <a:off x="7720640" y="3580336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4F3BFE17-BC44-4EDF-BB89-E83D25F096EC}"/>
              </a:ext>
            </a:extLst>
          </p:cNvPr>
          <p:cNvSpPr/>
          <p:nvPr/>
        </p:nvSpPr>
        <p:spPr>
          <a:xfrm>
            <a:off x="8217460" y="2671841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E482D6B8-4C34-4D98-AA93-22147549DCAC}"/>
              </a:ext>
            </a:extLst>
          </p:cNvPr>
          <p:cNvSpPr/>
          <p:nvPr/>
        </p:nvSpPr>
        <p:spPr>
          <a:xfrm>
            <a:off x="8209876" y="4106757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E1D9AB0D-8BC5-44E5-8F27-02B55A986031}"/>
              </a:ext>
            </a:extLst>
          </p:cNvPr>
          <p:cNvSpPr/>
          <p:nvPr/>
        </p:nvSpPr>
        <p:spPr>
          <a:xfrm>
            <a:off x="6533848" y="356801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5F9B384-130C-4742-A637-7324876DC4F5}"/>
              </a:ext>
            </a:extLst>
          </p:cNvPr>
          <p:cNvSpPr/>
          <p:nvPr/>
        </p:nvSpPr>
        <p:spPr>
          <a:xfrm>
            <a:off x="7030668" y="2659517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A449ECCA-9B90-4C48-9050-100B6D2B8C83}"/>
              </a:ext>
            </a:extLst>
          </p:cNvPr>
          <p:cNvSpPr/>
          <p:nvPr/>
        </p:nvSpPr>
        <p:spPr>
          <a:xfrm>
            <a:off x="7023084" y="4094433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35977290-CAD2-46AA-9017-13C8DAEC1724}"/>
              </a:ext>
            </a:extLst>
          </p:cNvPr>
          <p:cNvSpPr/>
          <p:nvPr/>
        </p:nvSpPr>
        <p:spPr>
          <a:xfrm>
            <a:off x="5415337" y="3583861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22FDA3DD-3E62-43AD-A619-D26DAE4F1734}"/>
              </a:ext>
            </a:extLst>
          </p:cNvPr>
          <p:cNvSpPr/>
          <p:nvPr/>
        </p:nvSpPr>
        <p:spPr>
          <a:xfrm>
            <a:off x="5912157" y="2675366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38DBB1E-5957-4DE9-8F52-59411E3F8DE2}"/>
              </a:ext>
            </a:extLst>
          </p:cNvPr>
          <p:cNvSpPr/>
          <p:nvPr/>
        </p:nvSpPr>
        <p:spPr>
          <a:xfrm>
            <a:off x="5904573" y="4110282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pic>
        <p:nvPicPr>
          <p:cNvPr id="74" name="Picture 8" descr="http://s0.wp.com/latex.php?zoom=1.75&amp;latex=s_2&amp;bg=ffffff&amp;fg=000&amp;s=0">
            <a:extLst>
              <a:ext uri="{FF2B5EF4-FFF2-40B4-BE49-F238E27FC236}">
                <a16:creationId xmlns:a16="http://schemas.microsoft.com/office/drawing/2014/main" id="{127748AC-7DCB-4979-B25B-D58E22C59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613" y="6243513"/>
            <a:ext cx="2190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01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>
          <a:xfrm>
            <a:off x="798305" y="0"/>
            <a:ext cx="8153400" cy="990600"/>
          </a:xfrm>
        </p:spPr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训练算法</a:t>
            </a:r>
            <a:r>
              <a:rPr lang="en-US" altLang="zh-CN" dirty="0"/>
              <a:t>-BPTT</a:t>
            </a:r>
            <a:endParaRPr lang="zh-CN" altLang="en-US" dirty="0"/>
          </a:p>
        </p:txBody>
      </p:sp>
      <p:sp>
        <p:nvSpPr>
          <p:cNvPr id="11" name="灯片编号占位符 3">
            <a:extLst>
              <a:ext uri="{FF2B5EF4-FFF2-40B4-BE49-F238E27FC236}">
                <a16:creationId xmlns:a16="http://schemas.microsoft.com/office/drawing/2014/main" id="{7CF079DB-7D57-4FA8-B25C-471A6D83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01350" y="6405438"/>
            <a:ext cx="1390650" cy="365125"/>
          </a:xfrm>
        </p:spPr>
        <p:txBody>
          <a:bodyPr/>
          <a:lstStyle/>
          <a:p>
            <a:fld id="{51D91E7F-84B6-4064-9D4E-CC7D244BCA04}" type="slidenum">
              <a:rPr lang="zh-CN" altLang="en-US" smtClean="0"/>
              <a:t>31</a:t>
            </a:fld>
            <a:endParaRPr lang="zh-CN" altLang="en-US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355EBFD-C823-41A8-B61E-26D2A72BD391}"/>
              </a:ext>
            </a:extLst>
          </p:cNvPr>
          <p:cNvSpPr/>
          <p:nvPr/>
        </p:nvSpPr>
        <p:spPr>
          <a:xfrm>
            <a:off x="798305" y="1323499"/>
            <a:ext cx="7293984" cy="581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n-ea"/>
              </a:rPr>
              <a:t>求 </a:t>
            </a:r>
            <a:r>
              <a:rPr lang="en-US" altLang="zh-CN" sz="2800" b="1" i="1" dirty="0">
                <a:latin typeface="+mn-ea"/>
              </a:rPr>
              <a:t>E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对于</a:t>
            </a:r>
            <a:r>
              <a:rPr lang="en-US" altLang="zh-CN" sz="2800" i="1" dirty="0">
                <a:latin typeface="+mn-ea"/>
              </a:rPr>
              <a:t>U </a:t>
            </a:r>
            <a:r>
              <a:rPr lang="zh-CN" altLang="en-US" sz="2800" dirty="0">
                <a:latin typeface="+mn-ea"/>
              </a:rPr>
              <a:t>的梯度，先求 </a:t>
            </a:r>
            <a:r>
              <a:rPr lang="en-US" altLang="zh-CN" sz="2800" b="1" dirty="0">
                <a:latin typeface="+mn-ea"/>
              </a:rPr>
              <a:t>E</a:t>
            </a:r>
            <a:r>
              <a:rPr lang="en-US" altLang="zh-CN" sz="2800" baseline="-25000" dirty="0">
                <a:latin typeface="+mn-ea"/>
              </a:rPr>
              <a:t>3</a:t>
            </a:r>
            <a:r>
              <a:rPr lang="en-US" altLang="zh-CN" sz="2800" b="1" dirty="0">
                <a:latin typeface="+mn-ea"/>
              </a:rPr>
              <a:t> </a:t>
            </a:r>
            <a:r>
              <a:rPr lang="zh-CN" altLang="en-US" sz="2800" dirty="0">
                <a:latin typeface="+mn-ea"/>
              </a:rPr>
              <a:t>对于</a:t>
            </a:r>
            <a:r>
              <a:rPr lang="en-US" altLang="zh-CN" sz="2800" i="1" dirty="0">
                <a:latin typeface="+mn-ea"/>
              </a:rPr>
              <a:t>U </a:t>
            </a:r>
            <a:r>
              <a:rPr lang="zh-CN" altLang="en-US" sz="2800" dirty="0">
                <a:latin typeface="+mn-ea"/>
              </a:rPr>
              <a:t>的梯度</a:t>
            </a:r>
            <a:endParaRPr lang="en-US" altLang="zh-CN" sz="2800" dirty="0">
              <a:latin typeface="+mn-ea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306A62C-B0EB-484E-B432-2A1B81922AF0}"/>
              </a:ext>
            </a:extLst>
          </p:cNvPr>
          <p:cNvSpPr/>
          <p:nvPr/>
        </p:nvSpPr>
        <p:spPr>
          <a:xfrm>
            <a:off x="5768120" y="5419715"/>
            <a:ext cx="6005170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+mn-ea"/>
              </a:rPr>
              <a:t>其中：     依赖于    ，而     又依赖于     和</a:t>
            </a:r>
            <a:r>
              <a:rPr lang="en-US" altLang="zh-CN" i="1" dirty="0">
                <a:latin typeface="+mn-ea"/>
              </a:rPr>
              <a:t>U</a:t>
            </a:r>
            <a:r>
              <a:rPr lang="en-US" altLang="zh-CN" dirty="0">
                <a:latin typeface="+mn-ea"/>
              </a:rPr>
              <a:t> </a:t>
            </a:r>
            <a:r>
              <a:rPr lang="zh-CN" altLang="en-US" dirty="0">
                <a:latin typeface="+mn-ea"/>
              </a:rPr>
              <a:t>，依赖关系</a:t>
            </a:r>
            <a:endParaRPr lang="en-US" altLang="zh-CN" dirty="0">
              <a:latin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+mn-ea"/>
              </a:rPr>
              <a:t>一直传递到 </a:t>
            </a:r>
            <a:r>
              <a:rPr lang="en-US" altLang="zh-CN" dirty="0">
                <a:latin typeface="+mn-ea"/>
              </a:rPr>
              <a:t>t = 0 </a:t>
            </a:r>
            <a:r>
              <a:rPr lang="zh-CN" altLang="en-US" dirty="0">
                <a:latin typeface="+mn-ea"/>
              </a:rPr>
              <a:t>的时刻。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因此，当我们计算对于</a:t>
            </a:r>
            <a:r>
              <a:rPr lang="en-US" altLang="zh-CN" b="1" i="1" dirty="0">
                <a:solidFill>
                  <a:srgbClr val="FF0000"/>
                </a:solidFill>
                <a:latin typeface="+mn-ea"/>
              </a:rPr>
              <a:t>W </a:t>
            </a: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的偏</a:t>
            </a:r>
            <a:endParaRPr lang="en-US" altLang="zh-CN" b="1" dirty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导数时，也不能把     看作是常数项！</a:t>
            </a:r>
            <a:endParaRPr lang="en-US" altLang="zh-CN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04F2AAA6-6EC2-43F6-AD52-93E0964D6D9B}"/>
              </a:ext>
            </a:extLst>
          </p:cNvPr>
          <p:cNvSpPr/>
          <p:nvPr/>
        </p:nvSpPr>
        <p:spPr>
          <a:xfrm>
            <a:off x="8843220" y="3596345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5D95DF2-513B-4569-96CE-A020686BF88B}"/>
              </a:ext>
            </a:extLst>
          </p:cNvPr>
          <p:cNvSpPr/>
          <p:nvPr/>
        </p:nvSpPr>
        <p:spPr>
          <a:xfrm>
            <a:off x="9340040" y="2687850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7C3D22B-0AAC-4CD2-80AF-2A174AC53E7C}"/>
              </a:ext>
            </a:extLst>
          </p:cNvPr>
          <p:cNvSpPr/>
          <p:nvPr/>
        </p:nvSpPr>
        <p:spPr>
          <a:xfrm>
            <a:off x="9332456" y="4122766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A9F31C62-85A4-4E62-8411-075DA26E2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4927" y="2386780"/>
            <a:ext cx="704762" cy="100952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94A667E6-AFE2-45D0-835B-65C0672D6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705" y="2806430"/>
            <a:ext cx="685714" cy="63809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11C6D4B-258F-43B3-AAB0-A4B6E2BEB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9619" y="2839663"/>
            <a:ext cx="647619" cy="619048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49BD2EF9-F702-4CAF-8EA8-42C65A4B38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1151" y="2802277"/>
            <a:ext cx="676190" cy="638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72F8209E-6786-41D0-94B5-620F50F1A3A1}"/>
                  </a:ext>
                </a:extLst>
              </p:cNvPr>
              <p:cNvSpPr/>
              <p:nvPr/>
            </p:nvSpPr>
            <p:spPr>
              <a:xfrm>
                <a:off x="1176035" y="5625537"/>
                <a:ext cx="1814215" cy="737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400" dirty="0">
                    <a:latin typeface="+mn-ea"/>
                  </a:rPr>
                  <a:t>求和可得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</m:oMath>
                </a14:m>
                <a:endParaRPr lang="en-US" altLang="zh-CN" sz="2400" dirty="0">
                  <a:latin typeface="+mn-ea"/>
                </a:endParaRPr>
              </a:p>
            </p:txBody>
          </p:sp>
        </mc:Choice>
        <mc:Fallback xmlns=""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72F8209E-6786-41D0-94B5-620F50F1A3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035" y="5625537"/>
                <a:ext cx="1814215" cy="737766"/>
              </a:xfrm>
              <a:prstGeom prst="rect">
                <a:avLst/>
              </a:prstGeom>
              <a:blipFill>
                <a:blip r:embed="rId7"/>
                <a:stretch>
                  <a:fillRect l="-5369" b="-66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Picture 8" descr="http://s0.wp.com/latex.php?zoom=1.75&amp;latex=s_2&amp;bg=ffffff&amp;fg=000&amp;s=0">
            <a:extLst>
              <a:ext uri="{FF2B5EF4-FFF2-40B4-BE49-F238E27FC236}">
                <a16:creationId xmlns:a16="http://schemas.microsoft.com/office/drawing/2014/main" id="{6DD921A8-D51F-4C7C-BFE0-FBACD9C84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545" y="5550410"/>
            <a:ext cx="2190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 descr="http://s0.wp.com/latex.php?zoom=1.75&amp;latex=s_1&amp;bg=ffffff&amp;fg=000&amp;s=0">
            <a:extLst>
              <a:ext uri="{FF2B5EF4-FFF2-40B4-BE49-F238E27FC236}">
                <a16:creationId xmlns:a16="http://schemas.microsoft.com/office/drawing/2014/main" id="{1D2E8B12-6BB5-481B-B7F0-65654BED2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074" y="5580638"/>
            <a:ext cx="2095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C1B72CE1-A843-4551-A6F5-199E9FB52D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26167" y="5502506"/>
            <a:ext cx="266667" cy="276190"/>
          </a:xfrm>
          <a:prstGeom prst="rect">
            <a:avLst/>
          </a:prstGeom>
        </p:spPr>
      </p:pic>
      <p:pic>
        <p:nvPicPr>
          <p:cNvPr id="52" name="Picture 8" descr="http://s0.wp.com/latex.php?zoom=1.75&amp;latex=s_2&amp;bg=ffffff&amp;fg=000&amp;s=0">
            <a:extLst>
              <a:ext uri="{FF2B5EF4-FFF2-40B4-BE49-F238E27FC236}">
                <a16:creationId xmlns:a16="http://schemas.microsoft.com/office/drawing/2014/main" id="{60D1252C-0ED9-4E61-B891-2185409F4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483" y="5542028"/>
            <a:ext cx="2190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id="{53FF705F-790C-4050-8DAD-9E1D20231DE5}"/>
              </a:ext>
            </a:extLst>
          </p:cNvPr>
          <p:cNvSpPr/>
          <p:nvPr/>
        </p:nvSpPr>
        <p:spPr>
          <a:xfrm>
            <a:off x="9964843" y="3571537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2A21CC9C-8062-4AE9-8B7C-13C7DC966B68}"/>
              </a:ext>
            </a:extLst>
          </p:cNvPr>
          <p:cNvSpPr/>
          <p:nvPr/>
        </p:nvSpPr>
        <p:spPr>
          <a:xfrm>
            <a:off x="10461663" y="2663042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15102FF3-40CB-49E9-8519-7AB98F6D5C59}"/>
              </a:ext>
            </a:extLst>
          </p:cNvPr>
          <p:cNvSpPr/>
          <p:nvPr/>
        </p:nvSpPr>
        <p:spPr>
          <a:xfrm>
            <a:off x="10454079" y="4097958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D7FA6E9-7A19-4E3D-8C96-953AD4A869A3}"/>
              </a:ext>
            </a:extLst>
          </p:cNvPr>
          <p:cNvSpPr/>
          <p:nvPr/>
        </p:nvSpPr>
        <p:spPr>
          <a:xfrm>
            <a:off x="7720640" y="3580336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4F3BFE17-BC44-4EDF-BB89-E83D25F096EC}"/>
              </a:ext>
            </a:extLst>
          </p:cNvPr>
          <p:cNvSpPr/>
          <p:nvPr/>
        </p:nvSpPr>
        <p:spPr>
          <a:xfrm>
            <a:off x="8217460" y="2671841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E482D6B8-4C34-4D98-AA93-22147549DCAC}"/>
              </a:ext>
            </a:extLst>
          </p:cNvPr>
          <p:cNvSpPr/>
          <p:nvPr/>
        </p:nvSpPr>
        <p:spPr>
          <a:xfrm>
            <a:off x="8209876" y="4106757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E1D9AB0D-8BC5-44E5-8F27-02B55A986031}"/>
              </a:ext>
            </a:extLst>
          </p:cNvPr>
          <p:cNvSpPr/>
          <p:nvPr/>
        </p:nvSpPr>
        <p:spPr>
          <a:xfrm>
            <a:off x="6533848" y="3568012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5F9B384-130C-4742-A637-7324876DC4F5}"/>
              </a:ext>
            </a:extLst>
          </p:cNvPr>
          <p:cNvSpPr/>
          <p:nvPr/>
        </p:nvSpPr>
        <p:spPr>
          <a:xfrm>
            <a:off x="7030668" y="2659517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A449ECCA-9B90-4C48-9050-100B6D2B8C83}"/>
              </a:ext>
            </a:extLst>
          </p:cNvPr>
          <p:cNvSpPr/>
          <p:nvPr/>
        </p:nvSpPr>
        <p:spPr>
          <a:xfrm>
            <a:off x="7023084" y="4094433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35977290-CAD2-46AA-9017-13C8DAEC1724}"/>
              </a:ext>
            </a:extLst>
          </p:cNvPr>
          <p:cNvSpPr/>
          <p:nvPr/>
        </p:nvSpPr>
        <p:spPr>
          <a:xfrm>
            <a:off x="5415337" y="3583861"/>
            <a:ext cx="489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W </a:t>
            </a:r>
            <a:endParaRPr lang="zh-CN" altLang="en-US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22FDA3DD-3E62-43AD-A619-D26DAE4F1734}"/>
              </a:ext>
            </a:extLst>
          </p:cNvPr>
          <p:cNvSpPr/>
          <p:nvPr/>
        </p:nvSpPr>
        <p:spPr>
          <a:xfrm>
            <a:off x="5912157" y="2675366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V</a:t>
            </a:r>
            <a:endParaRPr lang="zh-CN" altLang="en-US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38DBB1E-5957-4DE9-8F52-59411E3F8DE2}"/>
              </a:ext>
            </a:extLst>
          </p:cNvPr>
          <p:cNvSpPr/>
          <p:nvPr/>
        </p:nvSpPr>
        <p:spPr>
          <a:xfrm>
            <a:off x="5904573" y="4110282"/>
            <a:ext cx="357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>
                <a:latin typeface="+mn-ea"/>
              </a:rPr>
              <a:t>U</a:t>
            </a:r>
            <a:endParaRPr lang="zh-CN" altLang="en-US" dirty="0"/>
          </a:p>
        </p:txBody>
      </p:sp>
      <p:pic>
        <p:nvPicPr>
          <p:cNvPr id="74" name="Picture 8" descr="http://s0.wp.com/latex.php?zoom=1.75&amp;latex=s_2&amp;bg=ffffff&amp;fg=000&amp;s=0">
            <a:extLst>
              <a:ext uri="{FF2B5EF4-FFF2-40B4-BE49-F238E27FC236}">
                <a16:creationId xmlns:a16="http://schemas.microsoft.com/office/drawing/2014/main" id="{127748AC-7DCB-4979-B25B-D58E22C59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133" y="6243513"/>
            <a:ext cx="21907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://latex.codecogs.com/gif.latex?%5Chuge%20%5Cfrac%7B%5Cpartial%20E_%7B3%7D%7D%7B%5Cpartial%20U%7D%3D%5Cfrac%20%7B%5Cpartial%20E_%7B3%7D%7D%7B%5Cpartial%20%5Chat%7By%7D_%7B3%7D%7D%20%5Cfrac%7B%5Cpartial%20%5Chat%7By%7D_%7B3%7D%7D%7B%5Cpartial%20s_%7B3%7D%7D%20%5Cfrac%7B%5Cpartial%20s_%7B3%7D%7D%7B%5Cpartial%20U%7D">
            <a:extLst>
              <a:ext uri="{FF2B5EF4-FFF2-40B4-BE49-F238E27FC236}">
                <a16:creationId xmlns:a16="http://schemas.microsoft.com/office/drawing/2014/main" id="{E15E3712-2F54-4FBB-9781-C99EE7417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216" y="2299400"/>
            <a:ext cx="2470176" cy="7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://s0.wp.com/latex.php?zoom=1.75&amp;latex=s_3+%3D+%5Ctanh%28Ux_t+%2B+Ws_2%29&amp;bg=ffffff&amp;fg=000&amp;s=0">
            <a:extLst>
              <a:ext uri="{FF2B5EF4-FFF2-40B4-BE49-F238E27FC236}">
                <a16:creationId xmlns:a16="http://schemas.microsoft.com/office/drawing/2014/main" id="{E1F8DDC6-2806-4C14-9A18-3D8B6C490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488" y="3679927"/>
            <a:ext cx="2714625" cy="28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8" descr="http://latex.codecogs.com/gif.latex?%5Chuge%20%5Cfrac%7B%5Cpartial%20E_%7B3%7D%7D%7B%5Cpartial%20U%7D%3D%5Csum_%7Bk%3D1%7D%5E%7B3%7D%5Cfrac%20%7B%5Cpartial%20E_%7B3%7D%7D%7B%5Cpartial%20%5Chat%7By%7D_%7B3%7D%7D%20%5Cfrac%7B%5Cpartial%20%5Chat%7By%7D_%7B3%7D%7D%7B%5Cpartial%20s_%7B3%7D%7D%5Cfrac%7B%5Cpartial%20s_%7B3%7D%7D%7B%5Cpartial%20s_%7Bk%7D%7D%20%5Cfrac%7B%5Cpartial%20s_%7Bk%7D%7D%7B%5Cpartial%20U%7D">
            <a:extLst>
              <a:ext uri="{FF2B5EF4-FFF2-40B4-BE49-F238E27FC236}">
                <a16:creationId xmlns:a16="http://schemas.microsoft.com/office/drawing/2014/main" id="{B5ED3107-F477-4AF7-A5D0-BD68602FA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88" y="4398066"/>
            <a:ext cx="3268698" cy="91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http://d3kbpzbmcynnmx.cloudfront.net/wp-content/uploads/2015/10/rnn-bptt1.png">
            <a:extLst>
              <a:ext uri="{FF2B5EF4-FFF2-40B4-BE49-F238E27FC236}">
                <a16:creationId xmlns:a16="http://schemas.microsoft.com/office/drawing/2014/main" id="{A0095C9F-2E65-44F7-9A05-41DE9E60E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620" y="1703399"/>
            <a:ext cx="6172708" cy="356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7DFC1D0E-A21C-494D-9F2A-6424550C18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0891" b="6909"/>
          <a:stretch/>
        </p:blipFill>
        <p:spPr>
          <a:xfrm>
            <a:off x="9766548" y="3808575"/>
            <a:ext cx="118326" cy="825717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0DBE9169-50E8-4DC0-8819-35BC9FC3C4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0891" b="6909"/>
          <a:stretch/>
        </p:blipFill>
        <p:spPr>
          <a:xfrm>
            <a:off x="8610725" y="3785548"/>
            <a:ext cx="122648" cy="855878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918650D8-9693-43E9-B951-726F071075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0891" b="6909"/>
          <a:stretch/>
        </p:blipFill>
        <p:spPr>
          <a:xfrm>
            <a:off x="7468044" y="3783572"/>
            <a:ext cx="136227" cy="840041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4C07D4B2-2CCE-48EA-A09A-725AFA8324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0891" b="6909"/>
          <a:stretch/>
        </p:blipFill>
        <p:spPr>
          <a:xfrm>
            <a:off x="6309928" y="3801385"/>
            <a:ext cx="120379" cy="84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8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5"/>
          <p:cNvSpPr>
            <a:spLocks/>
          </p:cNvSpPr>
          <p:nvPr/>
        </p:nvSpPr>
        <p:spPr bwMode="auto">
          <a:xfrm>
            <a:off x="771225" y="1754842"/>
            <a:ext cx="2935728" cy="487172"/>
          </a:xfrm>
          <a:custGeom>
            <a:avLst/>
            <a:gdLst>
              <a:gd name="T0" fmla="*/ 275 w 3851"/>
              <a:gd name="T1" fmla="*/ 0 h 633"/>
              <a:gd name="T2" fmla="*/ 3575 w 3851"/>
              <a:gd name="T3" fmla="*/ 0 h 633"/>
              <a:gd name="T4" fmla="*/ 3851 w 3851"/>
              <a:gd name="T5" fmla="*/ 633 h 633"/>
              <a:gd name="T6" fmla="*/ 0 w 3851"/>
              <a:gd name="T7" fmla="*/ 633 h 633"/>
              <a:gd name="T8" fmla="*/ 275 w 3851"/>
              <a:gd name="T9" fmla="*/ 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1" h="633">
                <a:moveTo>
                  <a:pt x="275" y="0"/>
                </a:moveTo>
                <a:lnTo>
                  <a:pt x="3575" y="0"/>
                </a:lnTo>
                <a:lnTo>
                  <a:pt x="3851" y="633"/>
                </a:lnTo>
                <a:lnTo>
                  <a:pt x="0" y="633"/>
                </a:lnTo>
                <a:lnTo>
                  <a:pt x="27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" y="2245189"/>
            <a:ext cx="12192000" cy="2196242"/>
          </a:xfrm>
          <a:prstGeom prst="rect">
            <a:avLst/>
          </a:prstGeom>
          <a:gradFill flip="none" rotWithShape="1">
            <a:gsLst>
              <a:gs pos="0">
                <a:srgbClr val="0C4994">
                  <a:shade val="30000"/>
                  <a:satMod val="115000"/>
                </a:srgbClr>
              </a:gs>
              <a:gs pos="50000">
                <a:srgbClr val="0C4994">
                  <a:shade val="67500"/>
                  <a:satMod val="115000"/>
                </a:srgbClr>
              </a:gs>
              <a:gs pos="100000">
                <a:srgbClr val="0C499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980692" y="1754842"/>
            <a:ext cx="2513618" cy="26865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3703777" y="2809432"/>
            <a:ext cx="81618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DCB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长短时记忆网络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DCB3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47" name="TextBox 26"/>
          <p:cNvSpPr txBox="1">
            <a:spLocks noChangeArrowheads="1"/>
          </p:cNvSpPr>
          <p:nvPr/>
        </p:nvSpPr>
        <p:spPr bwMode="auto">
          <a:xfrm>
            <a:off x="1670679" y="2225042"/>
            <a:ext cx="1133644" cy="19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99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en-US" sz="1199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80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RNN</a:t>
            </a:r>
            <a:r>
              <a:rPr lang="zh-CN" altLang="en-US" dirty="0"/>
              <a:t>的梯度消失问题</a:t>
            </a:r>
          </a:p>
        </p:txBody>
      </p:sp>
      <p:sp>
        <p:nvSpPr>
          <p:cNvPr id="5" name="矩形 4"/>
          <p:cNvSpPr/>
          <p:nvPr/>
        </p:nvSpPr>
        <p:spPr>
          <a:xfrm>
            <a:off x="783741" y="1381837"/>
            <a:ext cx="10601326" cy="4044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+mn-ea"/>
              </a:rPr>
              <a:t>不能有效解决</a:t>
            </a:r>
            <a:r>
              <a:rPr lang="zh-CN" altLang="en-US" sz="3200" dirty="0">
                <a:solidFill>
                  <a:srgbClr val="FF0000"/>
                </a:solidFill>
                <a:latin typeface="+mn-ea"/>
              </a:rPr>
              <a:t>长时依赖问题</a:t>
            </a:r>
            <a:r>
              <a:rPr lang="zh-CN" altLang="en-US" sz="3200" dirty="0">
                <a:latin typeface="+mn-ea"/>
              </a:rPr>
              <a:t>（由梯度消失引起的）</a:t>
            </a:r>
            <a:endParaRPr lang="en-US" altLang="zh-CN" sz="3200" dirty="0">
              <a:latin typeface="+mn-ea"/>
            </a:endParaRPr>
          </a:p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+mn-ea"/>
              </a:rPr>
              <a:t>梯度消失的原因</a:t>
            </a:r>
            <a:endParaRPr lang="en-US" altLang="zh-CN" sz="3200" dirty="0">
              <a:latin typeface="+mn-ea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+mn-ea"/>
              </a:rPr>
              <a:t>BPTT</a:t>
            </a:r>
            <a:r>
              <a:rPr lang="zh-CN" altLang="en-US" sz="2800" dirty="0">
                <a:latin typeface="+mn-ea"/>
              </a:rPr>
              <a:t>算法</a:t>
            </a:r>
            <a:endParaRPr lang="en-US" altLang="zh-CN" sz="2800" dirty="0">
              <a:latin typeface="+mn-ea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n-ea"/>
              </a:rPr>
              <a:t>激活函数</a:t>
            </a:r>
            <a:r>
              <a:rPr lang="en-US" altLang="zh-CN" sz="2800" dirty="0">
                <a:latin typeface="+mn-ea"/>
              </a:rPr>
              <a:t>Tanh</a:t>
            </a:r>
          </a:p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+mn-ea"/>
              </a:rPr>
              <a:t>解决方案</a:t>
            </a: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+mn-ea"/>
              </a:rPr>
              <a:t>ReLU</a:t>
            </a:r>
            <a:r>
              <a:rPr lang="zh-CN" altLang="en-US" sz="2800" dirty="0">
                <a:latin typeface="+mn-ea"/>
              </a:rPr>
              <a:t>函数</a:t>
            </a:r>
            <a:endParaRPr lang="en-US" altLang="zh-CN" sz="2800" dirty="0">
              <a:latin typeface="+mn-ea"/>
            </a:endParaRPr>
          </a:p>
          <a:p>
            <a:pPr marL="914400" lvl="1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门控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RNN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LSTM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）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47775" y="36100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6A99197-98FE-4293-84C8-3A0DDE198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280" y="2174375"/>
            <a:ext cx="6695440" cy="122958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F8431F79-CD2F-4F2E-AAE7-AF7D75AEA545}"/>
              </a:ext>
            </a:extLst>
          </p:cNvPr>
          <p:cNvSpPr/>
          <p:nvPr/>
        </p:nvSpPr>
        <p:spPr>
          <a:xfrm>
            <a:off x="10221686" y="2336799"/>
            <a:ext cx="511628" cy="3429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0D23B96-4283-4FB5-A67C-958B571124E2}"/>
              </a:ext>
            </a:extLst>
          </p:cNvPr>
          <p:cNvSpPr/>
          <p:nvPr/>
        </p:nvSpPr>
        <p:spPr>
          <a:xfrm>
            <a:off x="10363199" y="2906769"/>
            <a:ext cx="642257" cy="34299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5B6B357-60D4-4FCF-8DC9-F141A4655B05}"/>
              </a:ext>
            </a:extLst>
          </p:cNvPr>
          <p:cNvSpPr/>
          <p:nvPr/>
        </p:nvSpPr>
        <p:spPr>
          <a:xfrm>
            <a:off x="5671457" y="2316930"/>
            <a:ext cx="511628" cy="342990"/>
          </a:xfrm>
          <a:prstGeom prst="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2FBE45D-847E-4F77-989D-8043F6C37D6E}"/>
              </a:ext>
            </a:extLst>
          </p:cNvPr>
          <p:cNvSpPr/>
          <p:nvPr/>
        </p:nvSpPr>
        <p:spPr>
          <a:xfrm>
            <a:off x="5671457" y="2917324"/>
            <a:ext cx="642256" cy="332435"/>
          </a:xfrm>
          <a:prstGeom prst="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818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的定义</a:t>
            </a:r>
          </a:p>
        </p:txBody>
      </p:sp>
      <p:sp>
        <p:nvSpPr>
          <p:cNvPr id="5" name="矩形 4"/>
          <p:cNvSpPr/>
          <p:nvPr/>
        </p:nvSpPr>
        <p:spPr>
          <a:xfrm>
            <a:off x="783741" y="1381837"/>
            <a:ext cx="10601326" cy="435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+mn-ea"/>
              </a:rPr>
              <a:t>Long short-term memory </a:t>
            </a:r>
            <a:r>
              <a:rPr lang="zh-CN" altLang="en-US" sz="2800" dirty="0">
                <a:latin typeface="+mn-ea"/>
              </a:rPr>
              <a:t>（</a:t>
            </a:r>
            <a:r>
              <a:rPr lang="en-US" altLang="zh-CN" sz="2800" dirty="0">
                <a:latin typeface="+mn-ea"/>
              </a:rPr>
              <a:t>LSTM</a:t>
            </a:r>
            <a:r>
              <a:rPr lang="zh-CN" altLang="en-US" sz="2800" dirty="0">
                <a:latin typeface="+mn-ea"/>
              </a:rPr>
              <a:t>）</a:t>
            </a:r>
            <a:r>
              <a:rPr lang="en-US" altLang="zh-CN" sz="2800" dirty="0">
                <a:latin typeface="+mn-ea"/>
              </a:rPr>
              <a:t> was proposed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in 1997 by Sepp </a:t>
            </a:r>
            <a:r>
              <a:rPr lang="en-US" altLang="zh-CN" sz="2800" dirty="0" err="1">
                <a:solidFill>
                  <a:srgbClr val="FF0000"/>
                </a:solidFill>
                <a:latin typeface="+mn-ea"/>
              </a:rPr>
              <a:t>Hochreiter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 and Jürgen </a:t>
            </a:r>
            <a:r>
              <a:rPr lang="en-US" altLang="zh-CN" sz="2800" dirty="0" err="1">
                <a:solidFill>
                  <a:srgbClr val="FF0000"/>
                </a:solidFill>
                <a:latin typeface="+mn-ea"/>
              </a:rPr>
              <a:t>Schmidhuber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.</a:t>
            </a:r>
          </a:p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+mn-ea"/>
              </a:rPr>
              <a:t>LSTM is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an artificial recurrent neural network (RNN)</a:t>
            </a:r>
            <a:r>
              <a:rPr lang="en-US" altLang="zh-CN" sz="2800" dirty="0">
                <a:latin typeface="+mn-ea"/>
              </a:rPr>
              <a:t> architecture used in the field of deep learning.</a:t>
            </a:r>
          </a:p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+mn-ea"/>
              </a:rPr>
              <a:t>A common LSTM unit is composed of 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a cell, an input gate, an output gate and a forget gate</a:t>
            </a:r>
            <a:r>
              <a:rPr lang="en-US" altLang="zh-CN" sz="2800" dirty="0">
                <a:latin typeface="+mn-ea"/>
              </a:rPr>
              <a:t>. The cell remembers values over arbitrary time intervals and the three gates regulate the flow of information into and out of the cell.</a:t>
            </a:r>
            <a:endParaRPr lang="zh-CN" altLang="en-US" sz="2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47775" y="36100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959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E4B735-0056-4FCA-B854-4BE23CF12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9" y="1270001"/>
            <a:ext cx="7577151" cy="3596639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id="{6305C16B-8CF1-46DC-AA9D-3B9691AE4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2160" y="2176364"/>
            <a:ext cx="3606800" cy="178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911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C8CEF6AD-6926-472A-B7DF-88F681CA67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867437"/>
              </p:ext>
            </p:extLst>
          </p:nvPr>
        </p:nvGraphicFramePr>
        <p:xfrm>
          <a:off x="944880" y="1858817"/>
          <a:ext cx="10302240" cy="340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3" r:id="rId3" imgW="28165287" imgH="8972617" progId="Visio.Drawing.15">
                  <p:embed/>
                </p:oleObj>
              </mc:Choice>
              <mc:Fallback>
                <p:oleObj r:id="rId3" imgW="28165287" imgH="8972617" progId="Visio.Drawing.15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C8CEF6AD-6926-472A-B7DF-88F681CA67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880" y="1858817"/>
                        <a:ext cx="10302240" cy="3403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3075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B5BA04-57C4-4B70-8494-B66A014C3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1A0B2661-06FB-4CD1-8F38-9247362DC7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88424"/>
              </p:ext>
            </p:extLst>
          </p:nvPr>
        </p:nvGraphicFramePr>
        <p:xfrm>
          <a:off x="7447280" y="1150916"/>
          <a:ext cx="4409440" cy="3367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3" r:id="rId3" imgW="11687239" imgH="8972617" progId="Visio.Drawing.15">
                  <p:embed/>
                </p:oleObj>
              </mc:Choice>
              <mc:Fallback>
                <p:oleObj r:id="rId3" imgW="11687239" imgH="8972617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7280" y="1150916"/>
                        <a:ext cx="4409440" cy="33675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>
            <a:extLst>
              <a:ext uri="{FF2B5EF4-FFF2-40B4-BE49-F238E27FC236}">
                <a16:creationId xmlns:a16="http://schemas.microsoft.com/office/drawing/2014/main" id="{381BB658-4D0D-469B-BF26-EA1FCBF83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3630C6E-8D36-4BDA-8B5E-1653ACB54B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6439155"/>
              </p:ext>
            </p:extLst>
          </p:nvPr>
        </p:nvGraphicFramePr>
        <p:xfrm>
          <a:off x="9177020" y="4706389"/>
          <a:ext cx="1188720" cy="1935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4" r:id="rId5" imgW="3333611" imgH="5676809" progId="Visio.Drawing.15">
                  <p:embed/>
                </p:oleObj>
              </mc:Choice>
              <mc:Fallback>
                <p:oleObj r:id="rId5" imgW="3333611" imgH="5676809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7020" y="4706389"/>
                        <a:ext cx="1188720" cy="19350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>
            <a:extLst>
              <a:ext uri="{FF2B5EF4-FFF2-40B4-BE49-F238E27FC236}">
                <a16:creationId xmlns:a16="http://schemas.microsoft.com/office/drawing/2014/main" id="{C6E2B721-2556-4E02-9DCF-30F312B4A1AA}"/>
              </a:ext>
            </a:extLst>
          </p:cNvPr>
          <p:cNvSpPr/>
          <p:nvPr/>
        </p:nvSpPr>
        <p:spPr>
          <a:xfrm>
            <a:off x="815009" y="1212163"/>
            <a:ext cx="6556859" cy="5429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+mn-ea"/>
              </a:rPr>
              <a:t>LSTM</a:t>
            </a:r>
            <a:r>
              <a:rPr lang="zh-CN" altLang="en-US" sz="2800" dirty="0">
                <a:latin typeface="+mn-ea"/>
              </a:rPr>
              <a:t>依靠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贯穿隐含层的细胞状态实现隐含单元之间的信息传递</a:t>
            </a:r>
            <a:r>
              <a:rPr lang="zh-CN" altLang="en-US" sz="2800" dirty="0">
                <a:latin typeface="+mn-ea"/>
              </a:rPr>
              <a:t>，其中只有少量的线性干预和改变。</a:t>
            </a:r>
            <a:endParaRPr lang="en-US" altLang="zh-CN" sz="2800" dirty="0">
              <a:latin typeface="+mn-ea"/>
            </a:endParaRPr>
          </a:p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+mn-ea"/>
              </a:rPr>
              <a:t>LSTM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引入了“门”机制对细胞状态信息进行添加或删除</a:t>
            </a:r>
            <a:r>
              <a:rPr lang="zh-CN" altLang="en-US" sz="2800" dirty="0">
                <a:latin typeface="+mn-ea"/>
              </a:rPr>
              <a:t>，由此实现长程记忆。</a:t>
            </a:r>
            <a:endParaRPr lang="en-US" altLang="zh-CN" sz="2800" dirty="0">
              <a:latin typeface="+mn-ea"/>
            </a:endParaRPr>
          </a:p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+mn-ea"/>
              </a:rPr>
              <a:t>“门”机制由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一个</a:t>
            </a:r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Sigmoid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激活函数层和一个向量点乘操作</a:t>
            </a:r>
            <a:r>
              <a:rPr lang="zh-CN" altLang="en-US" sz="2800" dirty="0">
                <a:latin typeface="+mn-ea"/>
              </a:rPr>
              <a:t>组成，</a:t>
            </a:r>
            <a:r>
              <a:rPr lang="en-US" altLang="zh-CN" sz="2800" dirty="0">
                <a:latin typeface="+mn-ea"/>
              </a:rPr>
              <a:t>Sigmoid</a:t>
            </a:r>
            <a:r>
              <a:rPr lang="zh-CN" altLang="en-US" sz="2800" dirty="0">
                <a:latin typeface="+mn-ea"/>
              </a:rPr>
              <a:t>层的输出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控制了信息传递的比例。</a:t>
            </a:r>
            <a:endParaRPr lang="en-US" altLang="zh-CN" sz="280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6465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0E8073F-CA7C-47DC-B375-4723AB40FCBB}"/>
                  </a:ext>
                </a:extLst>
              </p:cNvPr>
              <p:cNvSpPr/>
              <p:nvPr/>
            </p:nvSpPr>
            <p:spPr>
              <a:xfrm>
                <a:off x="783741" y="1381837"/>
                <a:ext cx="10601326" cy="11203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solidFill>
                      <a:srgbClr val="0070C0"/>
                    </a:solidFill>
                    <a:latin typeface="+mn-ea"/>
                  </a:rPr>
                  <a:t>遗忘门</a:t>
                </a:r>
                <a:r>
                  <a:rPr lang="zh-CN" altLang="en-US" sz="2800" dirty="0">
                    <a:latin typeface="+mn-ea"/>
                  </a:rPr>
                  <a:t>：</a:t>
                </a:r>
                <a:r>
                  <a:rPr lang="en-US" altLang="zh-CN" sz="2800" dirty="0"/>
                  <a:t>LSTM</a:t>
                </a:r>
                <a:r>
                  <a:rPr lang="zh-CN" altLang="zh-CN" sz="2800" dirty="0"/>
                  <a:t>通过遗忘门（</a:t>
                </a:r>
                <a:r>
                  <a:rPr lang="en-US" altLang="zh-CN" sz="2800" dirty="0"/>
                  <a:t>forget gate</a:t>
                </a:r>
                <a:r>
                  <a:rPr lang="zh-CN" altLang="zh-CN" sz="2800" dirty="0"/>
                  <a:t>）实现</a:t>
                </a:r>
                <a:r>
                  <a:rPr lang="zh-CN" altLang="zh-CN" sz="2800" dirty="0">
                    <a:solidFill>
                      <a:srgbClr val="FF0000"/>
                    </a:solidFill>
                  </a:rPr>
                  <a:t>对细胞状态信息遗忘程度的控制</a:t>
                </a:r>
                <a:r>
                  <a:rPr lang="zh-CN" altLang="zh-CN" sz="2800" dirty="0"/>
                  <a:t>，输出当前状态的遗忘权重，取决于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zh-CN" sz="280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zh-CN" sz="2800" dirty="0"/>
                  <a:t>。</a:t>
                </a:r>
                <a:endParaRPr lang="zh-CN" altLang="en-US" sz="2800" dirty="0">
                  <a:solidFill>
                    <a:srgbClr val="FF0000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0E8073F-CA7C-47DC-B375-4723AB40F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41" y="1381837"/>
                <a:ext cx="10601326" cy="1120371"/>
              </a:xfrm>
              <a:prstGeom prst="rect">
                <a:avLst/>
              </a:prstGeom>
              <a:blipFill>
                <a:blip r:embed="rId3"/>
                <a:stretch>
                  <a:fillRect l="-1035" t="-1093" b="-14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377F7FEC-0687-41D7-B669-AA2B3DB107E5}"/>
                  </a:ext>
                </a:extLst>
              </p:cNvPr>
              <p:cNvSpPr/>
              <p:nvPr/>
            </p:nvSpPr>
            <p:spPr>
              <a:xfrm>
                <a:off x="4245259" y="2495751"/>
                <a:ext cx="4416978" cy="5885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zh-CN" altLang="en-US" sz="280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377F7FEC-0687-41D7-B669-AA2B3DB107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259" y="2495751"/>
                <a:ext cx="4416978" cy="5885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>
            <a:extLst>
              <a:ext uri="{FF2B5EF4-FFF2-40B4-BE49-F238E27FC236}">
                <a16:creationId xmlns:a16="http://schemas.microsoft.com/office/drawing/2014/main" id="{A245AAE9-5A94-4114-8105-48E99A2C0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911ED4BC-D3AA-4458-8ACA-3FD465C388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731270"/>
              </p:ext>
            </p:extLst>
          </p:nvPr>
        </p:nvGraphicFramePr>
        <p:xfrm>
          <a:off x="4377339" y="3011196"/>
          <a:ext cx="3874337" cy="3413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03" r:id="rId5" imgW="10601445" imgH="8972617" progId="Visio.Drawing.15">
                  <p:embed/>
                </p:oleObj>
              </mc:Choice>
              <mc:Fallback>
                <p:oleObj r:id="rId5" imgW="10601445" imgH="8972617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7339" y="3011196"/>
                        <a:ext cx="3874337" cy="34137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1311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0E8073F-CA7C-47DC-B375-4723AB40FCBB}"/>
                  </a:ext>
                </a:extLst>
              </p:cNvPr>
              <p:cNvSpPr/>
              <p:nvPr/>
            </p:nvSpPr>
            <p:spPr>
              <a:xfrm>
                <a:off x="783741" y="1381837"/>
                <a:ext cx="10601326" cy="16589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solidFill>
                      <a:srgbClr val="0070C0"/>
                    </a:solidFill>
                    <a:latin typeface="+mn-ea"/>
                  </a:rPr>
                  <a:t>输入门</a:t>
                </a:r>
                <a:r>
                  <a:rPr lang="zh-CN" altLang="en-US" sz="2800" dirty="0">
                    <a:latin typeface="+mn-ea"/>
                  </a:rPr>
                  <a:t>：</a:t>
                </a:r>
                <a:r>
                  <a:rPr lang="en-US" altLang="zh-CN" sz="2800" dirty="0"/>
                  <a:t>LSTM</a:t>
                </a:r>
                <a:r>
                  <a:rPr lang="zh-CN" altLang="zh-CN" sz="2800" dirty="0"/>
                  <a:t>通过输入门（</a:t>
                </a:r>
                <a:r>
                  <a:rPr lang="en-US" altLang="zh-CN" sz="2800" dirty="0"/>
                  <a:t>input gate</a:t>
                </a:r>
                <a:r>
                  <a:rPr lang="zh-CN" altLang="zh-CN" sz="2800" dirty="0"/>
                  <a:t>）实现对细胞状态输入接收程度的控制，输出当前输入信息的接受权重，取决于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zh-CN" sz="280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zh-CN" altLang="en-US" sz="2800" dirty="0">
                  <a:solidFill>
                    <a:srgbClr val="FF0000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0E8073F-CA7C-47DC-B375-4723AB40F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41" y="1381837"/>
                <a:ext cx="10601326" cy="1658980"/>
              </a:xfrm>
              <a:prstGeom prst="rect">
                <a:avLst/>
              </a:prstGeom>
              <a:blipFill>
                <a:blip r:embed="rId3"/>
                <a:stretch>
                  <a:fillRect l="-1035" t="-735" r="-2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>
            <a:extLst>
              <a:ext uri="{FF2B5EF4-FFF2-40B4-BE49-F238E27FC236}">
                <a16:creationId xmlns:a16="http://schemas.microsoft.com/office/drawing/2014/main" id="{A245AAE9-5A94-4114-8105-48E99A2C0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1115B5C-9319-4717-8E3C-1FA7623F9D27}"/>
                  </a:ext>
                </a:extLst>
              </p:cNvPr>
              <p:cNvSpPr/>
              <p:nvPr/>
            </p:nvSpPr>
            <p:spPr>
              <a:xfrm>
                <a:off x="4233316" y="2711689"/>
                <a:ext cx="42931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zh-CN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zh-CN" altLang="en-US" sz="280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41115B5C-9319-4717-8E3C-1FA7623F9D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316" y="2711689"/>
                <a:ext cx="429316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4">
            <a:extLst>
              <a:ext uri="{FF2B5EF4-FFF2-40B4-BE49-F238E27FC236}">
                <a16:creationId xmlns:a16="http://schemas.microsoft.com/office/drawing/2014/main" id="{9BEEEF9D-3B4F-4DB1-9173-0672097B0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E44179E6-8C92-4776-AAF2-914B34B11A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840495"/>
              </p:ext>
            </p:extLst>
          </p:nvPr>
        </p:nvGraphicFramePr>
        <p:xfrm>
          <a:off x="4399280" y="3429000"/>
          <a:ext cx="3708400" cy="3080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8" r:id="rId5" imgW="10668000" imgH="8972617" progId="Visio.Drawing.15">
                  <p:embed/>
                </p:oleObj>
              </mc:Choice>
              <mc:Fallback>
                <p:oleObj r:id="rId5" imgW="10668000" imgH="8972617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9280" y="3429000"/>
                        <a:ext cx="3708400" cy="30806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58949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0E8073F-CA7C-47DC-B375-4723AB40FCBB}"/>
                  </a:ext>
                </a:extLst>
              </p:cNvPr>
              <p:cNvSpPr/>
              <p:nvPr/>
            </p:nvSpPr>
            <p:spPr>
              <a:xfrm>
                <a:off x="783741" y="1381837"/>
                <a:ext cx="10601326" cy="16589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25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solidFill>
                      <a:srgbClr val="0070C0"/>
                    </a:solidFill>
                    <a:latin typeface="+mn-ea"/>
                  </a:rPr>
                  <a:t>输出门</a:t>
                </a:r>
                <a:r>
                  <a:rPr lang="zh-CN" altLang="en-US" sz="2800" dirty="0">
                    <a:latin typeface="+mn-ea"/>
                  </a:rPr>
                  <a:t>：</a:t>
                </a:r>
                <a:r>
                  <a:rPr lang="en-US" altLang="zh-CN" sz="2800" dirty="0"/>
                  <a:t>LSTM</a:t>
                </a:r>
                <a:r>
                  <a:rPr lang="zh-CN" altLang="zh-CN" sz="2800" dirty="0"/>
                  <a:t>通过输出门（</a:t>
                </a:r>
                <a:r>
                  <a:rPr lang="en-US" altLang="zh-CN" sz="2800" dirty="0"/>
                  <a:t>output gate</a:t>
                </a:r>
                <a:r>
                  <a:rPr lang="zh-CN" altLang="zh-CN" sz="2800" dirty="0"/>
                  <a:t>）实现对细胞状态输出认可程度的控制，输出当前输出信息的认可权重，取决于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zh-CN" sz="2800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zh-CN" altLang="zh-CN" sz="2800" dirty="0"/>
                  <a:t>。</a:t>
                </a:r>
                <a:endParaRPr lang="zh-CN" altLang="en-US" sz="2800" dirty="0">
                  <a:solidFill>
                    <a:srgbClr val="FF0000"/>
                  </a:solidFill>
                  <a:latin typeface="+mn-ea"/>
                </a:endParaRP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90E8073F-CA7C-47DC-B375-4723AB40F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41" y="1381837"/>
                <a:ext cx="10601326" cy="1658980"/>
              </a:xfrm>
              <a:prstGeom prst="rect">
                <a:avLst/>
              </a:prstGeom>
              <a:blipFill>
                <a:blip r:embed="rId3"/>
                <a:stretch>
                  <a:fillRect l="-1035" t="-735" r="-288" b="-95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2">
            <a:extLst>
              <a:ext uri="{FF2B5EF4-FFF2-40B4-BE49-F238E27FC236}">
                <a16:creationId xmlns:a16="http://schemas.microsoft.com/office/drawing/2014/main" id="{A245AAE9-5A94-4114-8105-48E99A2C0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BEEEF9D-3B4F-4DB1-9173-0672097B0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05924D-4110-4BD1-AE13-6E658296C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38DCBF28-4B43-4F9C-8C5A-63C4F54A34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208090"/>
              </p:ext>
            </p:extLst>
          </p:nvPr>
        </p:nvGraphicFramePr>
        <p:xfrm>
          <a:off x="4189563" y="3515360"/>
          <a:ext cx="3789680" cy="3027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49" r:id="rId4" imgW="10668000" imgH="8972617" progId="Visio.Drawing.15">
                  <p:embed/>
                </p:oleObj>
              </mc:Choice>
              <mc:Fallback>
                <p:oleObj r:id="rId4" imgW="10668000" imgH="8972617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9563" y="3515360"/>
                        <a:ext cx="3789680" cy="302768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B1F39CE7-68D7-4CA6-9EA8-3C5F5A393738}"/>
                  </a:ext>
                </a:extLst>
              </p:cNvPr>
              <p:cNvSpPr/>
              <p:nvPr/>
            </p:nvSpPr>
            <p:spPr>
              <a:xfrm>
                <a:off x="3860429" y="2688530"/>
                <a:ext cx="444794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zh-CN" altLang="en-US" sz="28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2800" i="1">
                          <a:latin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zh-CN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sz="28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zh-CN" altLang="en-US" sz="2800" i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zh-CN" altLang="en-US" sz="2800" i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zh-CN" altLang="en-US" sz="28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r>
                            <a:rPr lang="zh-CN" altLang="en-US" sz="28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zh-CN" altLang="en-US" sz="2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B1F39CE7-68D7-4CA6-9EA8-3C5F5A393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0429" y="2688530"/>
                <a:ext cx="4447949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34953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LSTM</a:t>
            </a:r>
            <a:r>
              <a:rPr lang="zh-CN" altLang="en-US" dirty="0"/>
              <a:t>的基本结构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2BFDEF3-4EE6-4EB1-91FE-B7163549E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524CCD0-1E3D-4F62-868E-87AF68393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699252E9-D389-4C4E-AE3B-0708B2712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137">
            <a:extLst>
              <a:ext uri="{FF2B5EF4-FFF2-40B4-BE49-F238E27FC236}">
                <a16:creationId xmlns:a16="http://schemas.microsoft.com/office/drawing/2014/main" id="{02A8471D-27C6-4F07-86C0-7D4070C63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0E8073F-CA7C-47DC-B375-4723AB40FCBB}"/>
              </a:ext>
            </a:extLst>
          </p:cNvPr>
          <p:cNvSpPr/>
          <p:nvPr/>
        </p:nvSpPr>
        <p:spPr>
          <a:xfrm>
            <a:off x="783741" y="1381837"/>
            <a:ext cx="10601326" cy="581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0070C0"/>
                </a:solidFill>
                <a:latin typeface="+mn-ea"/>
              </a:rPr>
              <a:t>状态更新</a:t>
            </a:r>
            <a:endParaRPr lang="zh-CN" altLang="en-US" sz="28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245AAE9-5A94-4114-8105-48E99A2C0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BEEEF9D-3B4F-4DB1-9173-0672097B0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05924D-4110-4BD1-AE13-6E658296C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75DF5A2-4322-4DC3-85F3-C7B79879760E}"/>
                  </a:ext>
                </a:extLst>
              </p:cNvPr>
              <p:cNvSpPr/>
              <p:nvPr/>
            </p:nvSpPr>
            <p:spPr>
              <a:xfrm>
                <a:off x="3036404" y="1251387"/>
                <a:ext cx="6096000" cy="205774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indent="304800" algn="just"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zh-CN" altLang="zh-CN" sz="2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func>
                        <m:func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𝑡𝑎𝑛h</m:t>
                          </m:r>
                        </m:fName>
                        <m:e>
                          <m:r>
                            <a:rPr lang="en-US" altLang="zh-CN" sz="2800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(</m:t>
                          </m:r>
                        </m:e>
                      </m:func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zh-CN" altLang="zh-CN" sz="2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zh-CN" sz="2800" i="1" kern="1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800" i="1" kern="100"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800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zh-CN" altLang="zh-CN" sz="2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CN" altLang="zh-CN" sz="28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indent="304800" algn="just"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i="1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US" altLang="zh-CN" sz="2800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i="1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zh-CN" altLang="zh-CN" sz="2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𝐶</m:t>
                              </m:r>
                            </m:e>
                          </m:acc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zh-CN" sz="28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indent="304800" algn="just"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zh-CN" sz="2800" i="1" kern="1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800" i="1" kern="1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i="1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Cambria Math" panose="02040503050406030204" pitchFamily="18" charset="0"/>
                        </a:rPr>
                        <m:t>∗</m:t>
                      </m:r>
                      <m:func>
                        <m:func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𝑡𝑎𝑛h</m:t>
                          </m:r>
                        </m:fName>
                        <m:e>
                          <m:r>
                            <a:rPr lang="en-US" altLang="zh-CN" sz="2800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(</m:t>
                          </m:r>
                        </m:e>
                      </m:func>
                      <m:sSub>
                        <m:sSubPr>
                          <m:ctrlPr>
                            <a:rPr lang="zh-CN" altLang="zh-CN" sz="28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sz="2800" i="1" kern="100"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800" kern="100">
                          <a:latin typeface="Cambria Math" panose="020405030504060302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CN" altLang="zh-CN" sz="2800" kern="1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075DF5A2-4322-4DC3-85F3-C7B7987976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404" y="1251387"/>
                <a:ext cx="6096000" cy="20577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>
            <a:extLst>
              <a:ext uri="{FF2B5EF4-FFF2-40B4-BE49-F238E27FC236}">
                <a16:creationId xmlns:a16="http://schemas.microsoft.com/office/drawing/2014/main" id="{EC04660E-1FCF-4F17-9F2B-F4948CDAC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E18EC205-CA48-4164-839A-B20B698D58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8843844"/>
              </p:ext>
            </p:extLst>
          </p:nvPr>
        </p:nvGraphicFramePr>
        <p:xfrm>
          <a:off x="967408" y="3548871"/>
          <a:ext cx="3220719" cy="2616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8" r:id="rId4" imgW="11058497" imgH="8972617" progId="Visio.Drawing.15">
                  <p:embed/>
                </p:oleObj>
              </mc:Choice>
              <mc:Fallback>
                <p:oleObj r:id="rId4" imgW="11058497" imgH="8972617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408" y="3548871"/>
                        <a:ext cx="3220719" cy="26169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4">
            <a:extLst>
              <a:ext uri="{FF2B5EF4-FFF2-40B4-BE49-F238E27FC236}">
                <a16:creationId xmlns:a16="http://schemas.microsoft.com/office/drawing/2014/main" id="{C85414E3-3327-4DA1-BEA4-BD60F0B89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4E77C941-4B21-4B11-AD7E-5A1681B897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427562"/>
              </p:ext>
            </p:extLst>
          </p:nvPr>
        </p:nvGraphicFramePr>
        <p:xfrm>
          <a:off x="4521504" y="3548871"/>
          <a:ext cx="3125799" cy="2616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19" r:id="rId6" imgW="11020508" imgH="8972617" progId="Visio.Drawing.15">
                  <p:embed/>
                </p:oleObj>
              </mc:Choice>
              <mc:Fallback>
                <p:oleObj r:id="rId6" imgW="11020508" imgH="8972617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504" y="3548871"/>
                        <a:ext cx="3125799" cy="26169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6">
            <a:extLst>
              <a:ext uri="{FF2B5EF4-FFF2-40B4-BE49-F238E27FC236}">
                <a16:creationId xmlns:a16="http://schemas.microsoft.com/office/drawing/2014/main" id="{B8C16F11-81AA-4120-8AC9-B1CB369BE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1CFFA410-B635-49EB-B4DD-9108A3B7A6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1450376"/>
              </p:ext>
            </p:extLst>
          </p:nvPr>
        </p:nvGraphicFramePr>
        <p:xfrm>
          <a:off x="7995922" y="3548871"/>
          <a:ext cx="3125799" cy="2616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0" r:id="rId8" imgW="11010790" imgH="8972617" progId="Visio.Drawing.15">
                  <p:embed/>
                </p:oleObj>
              </mc:Choice>
              <mc:Fallback>
                <p:oleObj r:id="rId8" imgW="11010790" imgH="8972617" progId="Visio.Drawing.1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5922" y="3548871"/>
                        <a:ext cx="3125799" cy="26169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848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5"/>
          <p:cNvSpPr>
            <a:spLocks/>
          </p:cNvSpPr>
          <p:nvPr/>
        </p:nvSpPr>
        <p:spPr bwMode="auto">
          <a:xfrm>
            <a:off x="771225" y="1754842"/>
            <a:ext cx="2935728" cy="487172"/>
          </a:xfrm>
          <a:custGeom>
            <a:avLst/>
            <a:gdLst>
              <a:gd name="T0" fmla="*/ 275 w 3851"/>
              <a:gd name="T1" fmla="*/ 0 h 633"/>
              <a:gd name="T2" fmla="*/ 3575 w 3851"/>
              <a:gd name="T3" fmla="*/ 0 h 633"/>
              <a:gd name="T4" fmla="*/ 3851 w 3851"/>
              <a:gd name="T5" fmla="*/ 633 h 633"/>
              <a:gd name="T6" fmla="*/ 0 w 3851"/>
              <a:gd name="T7" fmla="*/ 633 h 633"/>
              <a:gd name="T8" fmla="*/ 275 w 3851"/>
              <a:gd name="T9" fmla="*/ 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1" h="633">
                <a:moveTo>
                  <a:pt x="275" y="0"/>
                </a:moveTo>
                <a:lnTo>
                  <a:pt x="3575" y="0"/>
                </a:lnTo>
                <a:lnTo>
                  <a:pt x="3851" y="633"/>
                </a:lnTo>
                <a:lnTo>
                  <a:pt x="0" y="633"/>
                </a:lnTo>
                <a:lnTo>
                  <a:pt x="27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" y="2245189"/>
            <a:ext cx="12192000" cy="2196242"/>
          </a:xfrm>
          <a:prstGeom prst="rect">
            <a:avLst/>
          </a:prstGeom>
          <a:gradFill flip="none" rotWithShape="1">
            <a:gsLst>
              <a:gs pos="0">
                <a:srgbClr val="0C4994">
                  <a:shade val="30000"/>
                  <a:satMod val="115000"/>
                </a:srgbClr>
              </a:gs>
              <a:gs pos="50000">
                <a:srgbClr val="0C4994">
                  <a:shade val="67500"/>
                  <a:satMod val="115000"/>
                </a:srgbClr>
              </a:gs>
              <a:gs pos="100000">
                <a:srgbClr val="0C499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980692" y="1754842"/>
            <a:ext cx="2513618" cy="26865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3703777" y="2809432"/>
            <a:ext cx="81618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DCB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其他典型循环神经网络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DCB3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47" name="TextBox 26"/>
          <p:cNvSpPr txBox="1">
            <a:spLocks noChangeArrowheads="1"/>
          </p:cNvSpPr>
          <p:nvPr/>
        </p:nvSpPr>
        <p:spPr bwMode="auto">
          <a:xfrm>
            <a:off x="1670679" y="2225042"/>
            <a:ext cx="1133644" cy="19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99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1199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07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FA21887B-DB8C-4741-8902-C9F135151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0070C0"/>
                </a:solidFill>
              </a:rPr>
              <a:t>Bi-directional RNN</a:t>
            </a:r>
            <a:r>
              <a:rPr lang="zh-CN" altLang="en-US" sz="3200" dirty="0">
                <a:solidFill>
                  <a:srgbClr val="0070C0"/>
                </a:solidFill>
              </a:rPr>
              <a:t>（双向</a:t>
            </a:r>
            <a:r>
              <a:rPr lang="en-US" altLang="zh-CN" sz="3200" dirty="0">
                <a:solidFill>
                  <a:srgbClr val="0070C0"/>
                </a:solidFill>
              </a:rPr>
              <a:t>RNN</a:t>
            </a:r>
            <a:r>
              <a:rPr lang="zh-CN" altLang="en-US" sz="3200" dirty="0">
                <a:solidFill>
                  <a:srgbClr val="0070C0"/>
                </a:solidFill>
              </a:rPr>
              <a:t>）</a:t>
            </a:r>
            <a:endParaRPr lang="en-US" altLang="zh-CN" sz="3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0070C0"/>
                </a:solidFill>
              </a:rPr>
              <a:t>Gated Recurrent Unit </a:t>
            </a:r>
            <a:r>
              <a:rPr lang="zh-CN" altLang="en-US" sz="3200" dirty="0">
                <a:solidFill>
                  <a:srgbClr val="0070C0"/>
                </a:solidFill>
              </a:rPr>
              <a:t>（</a:t>
            </a:r>
            <a:r>
              <a:rPr lang="en-US" altLang="zh-CN" sz="3200" dirty="0">
                <a:solidFill>
                  <a:srgbClr val="0070C0"/>
                </a:solidFill>
              </a:rPr>
              <a:t>GRU</a:t>
            </a:r>
            <a:r>
              <a:rPr lang="zh-CN" altLang="en-US" sz="3200" dirty="0">
                <a:solidFill>
                  <a:srgbClr val="0070C0"/>
                </a:solidFill>
              </a:rPr>
              <a:t>）</a:t>
            </a:r>
            <a:endParaRPr lang="en-US" altLang="zh-CN" sz="3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0070C0"/>
                </a:solidFill>
              </a:rPr>
              <a:t>Peephole LSTM</a:t>
            </a:r>
          </a:p>
          <a:p>
            <a:pPr>
              <a:lnSpc>
                <a:spcPct val="150000"/>
              </a:lnSpc>
            </a:pPr>
            <a:r>
              <a:rPr lang="en-US" altLang="zh-CN" sz="3200" dirty="0">
                <a:solidFill>
                  <a:srgbClr val="0070C0"/>
                </a:solidFill>
              </a:rPr>
              <a:t>Continuous time RNN</a:t>
            </a:r>
          </a:p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AF614EE-9B16-4CC5-81D7-528E6C78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422990DE-B6E2-4BC8-9415-FB3DF0D7E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其他典型循环神经网络</a:t>
            </a:r>
          </a:p>
        </p:txBody>
      </p:sp>
    </p:spTree>
    <p:extLst>
      <p:ext uri="{BB962C8B-B14F-4D97-AF65-F5344CB8AC3E}">
        <p14:creationId xmlns:p14="http://schemas.microsoft.com/office/powerpoint/2010/main" val="10215575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双向</a:t>
            </a:r>
            <a:r>
              <a:rPr lang="en-US" altLang="zh-CN" dirty="0"/>
              <a:t>RNN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15009" y="1164134"/>
            <a:ext cx="10812884" cy="260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800" dirty="0"/>
              <a:t>Bidirectional RNN(</a:t>
            </a:r>
            <a:r>
              <a:rPr lang="zh-CN" altLang="en-US" sz="2800" dirty="0"/>
              <a:t>双向</a:t>
            </a:r>
            <a:r>
              <a:rPr lang="en-US" altLang="zh-CN" sz="2800" dirty="0"/>
              <a:t>RNN)</a:t>
            </a:r>
            <a:r>
              <a:rPr lang="zh-CN" altLang="en-US" sz="2800" dirty="0"/>
              <a:t>假设</a:t>
            </a:r>
            <a:r>
              <a:rPr lang="zh-CN" altLang="en-US" sz="2800" dirty="0">
                <a:solidFill>
                  <a:srgbClr val="FF0000"/>
                </a:solidFill>
              </a:rPr>
              <a:t>当前</a:t>
            </a:r>
            <a:r>
              <a:rPr lang="en-US" altLang="zh-CN" sz="2800" dirty="0">
                <a:solidFill>
                  <a:srgbClr val="FF0000"/>
                </a:solidFill>
              </a:rPr>
              <a:t>t</a:t>
            </a:r>
            <a:r>
              <a:rPr lang="zh-CN" altLang="en-US" sz="2800" dirty="0">
                <a:solidFill>
                  <a:srgbClr val="FF0000"/>
                </a:solidFill>
              </a:rPr>
              <a:t>的输出不仅仅和之前的序列有关，并且还与之后的序列有关</a:t>
            </a:r>
            <a:r>
              <a:rPr lang="zh-CN" altLang="en-US" sz="2800" dirty="0"/>
              <a:t>，例如：完形填空。</a:t>
            </a:r>
            <a:endParaRPr lang="en-US" altLang="zh-CN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800" dirty="0"/>
              <a:t>Bidirectional RNN</a:t>
            </a:r>
            <a:r>
              <a:rPr lang="zh-CN" altLang="en-US" sz="2800" dirty="0"/>
              <a:t>由</a:t>
            </a:r>
            <a:r>
              <a:rPr lang="zh-CN" altLang="en-US" sz="2800" dirty="0">
                <a:solidFill>
                  <a:srgbClr val="FF0000"/>
                </a:solidFill>
              </a:rPr>
              <a:t>两个</a:t>
            </a:r>
            <a:r>
              <a:rPr lang="en-US" altLang="zh-CN" sz="2800" dirty="0">
                <a:solidFill>
                  <a:srgbClr val="FF0000"/>
                </a:solidFill>
              </a:rPr>
              <a:t>RNNs</a:t>
            </a:r>
            <a:r>
              <a:rPr lang="zh-CN" altLang="en-US" sz="2800" dirty="0">
                <a:solidFill>
                  <a:srgbClr val="FF0000"/>
                </a:solidFill>
              </a:rPr>
              <a:t>上下叠加在一起组成</a:t>
            </a:r>
            <a:r>
              <a:rPr lang="zh-CN" altLang="en-US" sz="2800" dirty="0"/>
              <a:t>，输出由这两个</a:t>
            </a:r>
            <a:r>
              <a:rPr lang="en-US" altLang="zh-CN" sz="2800" dirty="0"/>
              <a:t>RNNs</a:t>
            </a:r>
            <a:r>
              <a:rPr lang="zh-CN" altLang="en-US" sz="2800" dirty="0"/>
              <a:t>的隐藏层的状态决定。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8982560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双向</a:t>
            </a:r>
            <a:r>
              <a:rPr lang="en-US" altLang="zh-CN" dirty="0"/>
              <a:t>RNN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449472C-4C73-4E11-AB90-BC6CD49A4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550" y="1471612"/>
            <a:ext cx="87249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07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双向</a:t>
            </a:r>
            <a:r>
              <a:rPr lang="en-US" altLang="zh-CN" dirty="0"/>
              <a:t>RNN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9D5F68-BFA9-4321-8313-476B6833D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1814512"/>
            <a:ext cx="9791700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78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双向</a:t>
            </a:r>
            <a:r>
              <a:rPr lang="en-US" altLang="zh-CN" dirty="0"/>
              <a:t>RNN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CA15E6D-B792-400C-89E4-D6E5B2A19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473201"/>
            <a:ext cx="930656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21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GRU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15009" y="1164134"/>
            <a:ext cx="10812884" cy="505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800" dirty="0"/>
              <a:t>GRU</a:t>
            </a:r>
            <a:r>
              <a:rPr lang="zh-CN" altLang="en-US" sz="2800" dirty="0"/>
              <a:t>是</a:t>
            </a:r>
            <a:r>
              <a:rPr lang="en-US" altLang="zh-CN" sz="2800" dirty="0"/>
              <a:t>Gated Recurrent Unit</a:t>
            </a:r>
            <a:r>
              <a:rPr lang="zh-CN" altLang="en-US" sz="2800" dirty="0"/>
              <a:t>的缩写，</a:t>
            </a:r>
            <a:r>
              <a:rPr lang="en-US" altLang="zh-CN" sz="2800" dirty="0"/>
              <a:t>2014</a:t>
            </a:r>
            <a:r>
              <a:rPr lang="zh-CN" altLang="en-US" sz="2800" dirty="0"/>
              <a:t>年提出，可认为是</a:t>
            </a:r>
            <a:r>
              <a:rPr lang="en-US" altLang="zh-CN" sz="2800" dirty="0"/>
              <a:t>LSTM</a:t>
            </a:r>
            <a:r>
              <a:rPr lang="zh-CN" altLang="en-US" sz="2800" dirty="0"/>
              <a:t>的变种。</a:t>
            </a:r>
            <a:endParaRPr lang="en-US" altLang="zh-CN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 sz="2800" dirty="0"/>
              <a:t>GRU</a:t>
            </a:r>
            <a:r>
              <a:rPr lang="zh-CN" altLang="en-US" sz="2800" dirty="0"/>
              <a:t>把</a:t>
            </a:r>
            <a:r>
              <a:rPr lang="en-US" altLang="zh-CN" sz="2800" dirty="0"/>
              <a:t>LSTM</a:t>
            </a:r>
            <a:r>
              <a:rPr lang="zh-CN" altLang="en-US" sz="2800" dirty="0"/>
              <a:t>中的遗忘门和输入们用更新门来替代</a:t>
            </a:r>
            <a:endParaRPr lang="en-US" altLang="zh-CN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800" dirty="0"/>
              <a:t>细胞状态与隐状态合并，在计算当前时刻新信息的方法和</a:t>
            </a:r>
            <a:r>
              <a:rPr lang="en-US" altLang="zh-CN" sz="2800" dirty="0"/>
              <a:t>LSTM</a:t>
            </a:r>
            <a:r>
              <a:rPr lang="zh-CN" altLang="en-US" sz="2800" dirty="0"/>
              <a:t>有所不同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800" dirty="0"/>
              <a:t>在音乐建模与语音信号建模领域与</a:t>
            </a:r>
            <a:r>
              <a:rPr lang="en-US" altLang="zh-CN" sz="2800" dirty="0">
                <a:solidFill>
                  <a:srgbClr val="FF0000"/>
                </a:solidFill>
              </a:rPr>
              <a:t>LSTM</a:t>
            </a:r>
            <a:r>
              <a:rPr lang="zh-CN" altLang="en-US" sz="2800" dirty="0">
                <a:solidFill>
                  <a:srgbClr val="FF0000"/>
                </a:solidFill>
              </a:rPr>
              <a:t>具有相似的性能，</a:t>
            </a:r>
            <a:r>
              <a:rPr lang="zh-CN" altLang="en-US" sz="2800" dirty="0"/>
              <a:t>但是参数更少，因为它没有输出门。</a:t>
            </a:r>
            <a:endParaRPr lang="en-US" altLang="zh-CN" sz="2800" dirty="0"/>
          </a:p>
          <a:p>
            <a:pPr marL="457200" indent="-457200" algn="just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8004425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GRU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5E90E46-9A57-4768-81F7-360D1BAAC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24" y="1525905"/>
            <a:ext cx="10038080" cy="408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4060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GRU</a:t>
            </a:r>
            <a:endParaRPr lang="zh-CN" altLang="en-US" dirty="0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D4A46AF8-BF5B-42CB-B275-2BB83F256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32" y="1337699"/>
            <a:ext cx="6425096" cy="12831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内容占位符 1">
                <a:extLst>
                  <a:ext uri="{FF2B5EF4-FFF2-40B4-BE49-F238E27FC236}">
                    <a16:creationId xmlns:a16="http://schemas.microsoft.com/office/drawing/2014/main" id="{3F89B455-6AE6-4B95-9ABA-B89433CCB9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2268" y="2937012"/>
                <a:ext cx="10515600" cy="4418827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: input vector (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输入向量）</a:t>
                </a:r>
                <a:endParaRPr lang="en-US" altLang="zh-CN" sz="2400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: output vector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（输出向量）</a:t>
                </a:r>
                <a:endParaRPr lang="en-US" altLang="zh-CN" sz="2400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: update gate vector 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（更新门向量）</a:t>
                </a:r>
                <a:endParaRPr lang="en-US" altLang="zh-CN" sz="2400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: reset gate vector 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（重置门向量）</a:t>
                </a:r>
                <a:endParaRPr lang="en-US" altLang="zh-CN" sz="2400" dirty="0">
                  <a:solidFill>
                    <a:srgbClr val="0070C0"/>
                  </a:solidFill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: parameter matrices and vector 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（参数矩阵和矢量）</a:t>
                </a:r>
                <a:endParaRPr lang="en-US" altLang="zh-CN" sz="2400" dirty="0">
                  <a:solidFill>
                    <a:srgbClr val="0070C0"/>
                  </a:solidFill>
                </a:endParaRPr>
              </a:p>
              <a:p>
                <a:pPr lvl="0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l-GR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: 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一般选用</a:t>
                </a:r>
                <a:r>
                  <a:rPr lang="en-US" altLang="zh-CN" sz="2400" dirty="0">
                    <a:solidFill>
                      <a:srgbClr val="0070C0"/>
                    </a:solidFill>
                  </a:rPr>
                  <a:t>Sigmoid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函数</a:t>
                </a:r>
                <a:endParaRPr lang="en-US" altLang="zh-CN" sz="2400" dirty="0">
                  <a:solidFill>
                    <a:srgbClr val="0070C0"/>
                  </a:solidFill>
                </a:endParaRPr>
              </a:p>
              <a:p>
                <a:pPr lvl="0">
                  <a:lnSpc>
                    <a:spcPct val="1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altLang="zh-CN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l-GR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: 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一般选用</a:t>
                </a:r>
                <a:r>
                  <a:rPr lang="en-US" altLang="zh-CN" sz="2400" dirty="0">
                    <a:solidFill>
                      <a:srgbClr val="0070C0"/>
                    </a:solidFill>
                  </a:rPr>
                  <a:t>Tanh</a:t>
                </a:r>
                <a:r>
                  <a:rPr lang="zh-CN" altLang="en-US" sz="2400" dirty="0">
                    <a:solidFill>
                      <a:srgbClr val="0070C0"/>
                    </a:solidFill>
                  </a:rPr>
                  <a:t>函数（输出向量）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9" name="内容占位符 1">
                <a:extLst>
                  <a:ext uri="{FF2B5EF4-FFF2-40B4-BE49-F238E27FC236}">
                    <a16:creationId xmlns:a16="http://schemas.microsoft.com/office/drawing/2014/main" id="{3F89B455-6AE6-4B95-9ABA-B89433CCB9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2268" y="2937012"/>
                <a:ext cx="10515600" cy="4418827"/>
              </a:xfrm>
              <a:blipFill>
                <a:blip r:embed="rId5"/>
                <a:stretch>
                  <a:fillRect l="-754" t="-1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098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Peephole LSTM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B74E044-4570-43C9-8EC8-FDE93010C0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" y="2388870"/>
            <a:ext cx="4958080" cy="3249930"/>
          </a:xfrm>
          <a:prstGeom prst="rect">
            <a:avLst/>
          </a:prstGeom>
        </p:spPr>
      </p:pic>
      <p:pic>
        <p:nvPicPr>
          <p:cNvPr id="11" name="图形 10">
            <a:extLst>
              <a:ext uri="{FF2B5EF4-FFF2-40B4-BE49-F238E27FC236}">
                <a16:creationId xmlns:a16="http://schemas.microsoft.com/office/drawing/2014/main" id="{BA39D169-39A0-4568-B5B0-388A9A1B8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9042" y="2641600"/>
            <a:ext cx="4693919" cy="242824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3ABEC58-895A-4241-8800-7AAA8DAF38D5}"/>
              </a:ext>
            </a:extLst>
          </p:cNvPr>
          <p:cNvSpPr txBox="1"/>
          <p:nvPr/>
        </p:nvSpPr>
        <p:spPr>
          <a:xfrm>
            <a:off x="944880" y="1391920"/>
            <a:ext cx="1024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/>
              <a:t>让门层也接受细胞状态的输入，但不考虑隐层信息的输入</a:t>
            </a:r>
          </a:p>
        </p:txBody>
      </p:sp>
    </p:spTree>
    <p:extLst>
      <p:ext uri="{BB962C8B-B14F-4D97-AF65-F5344CB8AC3E}">
        <p14:creationId xmlns:p14="http://schemas.microsoft.com/office/powerpoint/2010/main" val="23454204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Peephole Convolutional LSTM</a:t>
            </a:r>
            <a:endParaRPr lang="zh-CN" altLang="en-US" dirty="0"/>
          </a:p>
        </p:txBody>
      </p:sp>
      <p:pic>
        <p:nvPicPr>
          <p:cNvPr id="15" name="图形 14">
            <a:extLst>
              <a:ext uri="{FF2B5EF4-FFF2-40B4-BE49-F238E27FC236}">
                <a16:creationId xmlns:a16="http://schemas.microsoft.com/office/drawing/2014/main" id="{23ACD10C-AD07-4952-82B1-24664B2F6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88000" y="2696120"/>
            <a:ext cx="4815840" cy="22467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D7BE430-DFDC-4441-AC40-4C75C1183F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360" y="2272810"/>
            <a:ext cx="4064000" cy="331216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3BFBDA9-3D2D-47C6-B65D-A55E66F1CFB5}"/>
              </a:ext>
            </a:extLst>
          </p:cNvPr>
          <p:cNvSpPr txBox="1"/>
          <p:nvPr/>
        </p:nvSpPr>
        <p:spPr>
          <a:xfrm>
            <a:off x="944880" y="1391920"/>
            <a:ext cx="1024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dirty="0"/>
              <a:t>让门层也接受细胞状态的输入，同时考虑隐层信息的输入</a:t>
            </a:r>
          </a:p>
        </p:txBody>
      </p:sp>
    </p:spTree>
    <p:extLst>
      <p:ext uri="{BB962C8B-B14F-4D97-AF65-F5344CB8AC3E}">
        <p14:creationId xmlns:p14="http://schemas.microsoft.com/office/powerpoint/2010/main" val="26444633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Continuous Time RNN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BFBDA9-3D2D-47C6-B65D-A55E66F1CFB5}"/>
              </a:ext>
            </a:extLst>
          </p:cNvPr>
          <p:cNvSpPr txBox="1"/>
          <p:nvPr/>
        </p:nvSpPr>
        <p:spPr>
          <a:xfrm>
            <a:off x="944880" y="1242486"/>
            <a:ext cx="104089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dirty="0"/>
              <a:t>CTRNN</a:t>
            </a:r>
            <a:r>
              <a:rPr lang="zh-CN" altLang="en-US" sz="2800" dirty="0"/>
              <a:t>利用</a:t>
            </a:r>
            <a:r>
              <a:rPr lang="zh-CN" altLang="en-US" sz="2800" dirty="0">
                <a:solidFill>
                  <a:srgbClr val="FF0000"/>
                </a:solidFill>
              </a:rPr>
              <a:t>常微分方程系统对输入脉冲序列神经元的影响进行建模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dirty="0"/>
              <a:t>CTRNN</a:t>
            </a:r>
            <a:r>
              <a:rPr lang="zh-CN" altLang="en-US" sz="2800" dirty="0"/>
              <a:t>被应用到进化机器人中，</a:t>
            </a:r>
            <a:r>
              <a:rPr lang="zh-CN" altLang="en-US" sz="2800" dirty="0">
                <a:solidFill>
                  <a:srgbClr val="FF0000"/>
                </a:solidFill>
              </a:rPr>
              <a:t>用于解决视觉、协作和最小认知行为等问题</a:t>
            </a:r>
          </a:p>
        </p:txBody>
      </p:sp>
      <p:pic>
        <p:nvPicPr>
          <p:cNvPr id="6" name="图形 5">
            <a:extLst>
              <a:ext uri="{FF2B5EF4-FFF2-40B4-BE49-F238E27FC236}">
                <a16:creationId xmlns:a16="http://schemas.microsoft.com/office/drawing/2014/main" id="{3ED1E28B-2ED0-4410-AA47-420A41901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0234" y="2789147"/>
            <a:ext cx="4053840" cy="83036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9D3F36D-AD16-4193-B741-C70572E15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896" y="3653672"/>
            <a:ext cx="57658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975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5"/>
          <p:cNvSpPr>
            <a:spLocks/>
          </p:cNvSpPr>
          <p:nvPr/>
        </p:nvSpPr>
        <p:spPr bwMode="auto">
          <a:xfrm>
            <a:off x="771225" y="1754842"/>
            <a:ext cx="2935728" cy="487172"/>
          </a:xfrm>
          <a:custGeom>
            <a:avLst/>
            <a:gdLst>
              <a:gd name="T0" fmla="*/ 275 w 3851"/>
              <a:gd name="T1" fmla="*/ 0 h 633"/>
              <a:gd name="T2" fmla="*/ 3575 w 3851"/>
              <a:gd name="T3" fmla="*/ 0 h 633"/>
              <a:gd name="T4" fmla="*/ 3851 w 3851"/>
              <a:gd name="T5" fmla="*/ 633 h 633"/>
              <a:gd name="T6" fmla="*/ 0 w 3851"/>
              <a:gd name="T7" fmla="*/ 633 h 633"/>
              <a:gd name="T8" fmla="*/ 275 w 3851"/>
              <a:gd name="T9" fmla="*/ 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1" h="633">
                <a:moveTo>
                  <a:pt x="275" y="0"/>
                </a:moveTo>
                <a:lnTo>
                  <a:pt x="3575" y="0"/>
                </a:lnTo>
                <a:lnTo>
                  <a:pt x="3851" y="633"/>
                </a:lnTo>
                <a:lnTo>
                  <a:pt x="0" y="633"/>
                </a:lnTo>
                <a:lnTo>
                  <a:pt x="27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" y="2245189"/>
            <a:ext cx="12192000" cy="2196242"/>
          </a:xfrm>
          <a:prstGeom prst="rect">
            <a:avLst/>
          </a:prstGeom>
          <a:gradFill flip="none" rotWithShape="1">
            <a:gsLst>
              <a:gs pos="0">
                <a:srgbClr val="0C4994">
                  <a:shade val="30000"/>
                  <a:satMod val="115000"/>
                </a:srgbClr>
              </a:gs>
              <a:gs pos="50000">
                <a:srgbClr val="0C4994">
                  <a:shade val="67500"/>
                  <a:satMod val="115000"/>
                </a:srgbClr>
              </a:gs>
              <a:gs pos="100000">
                <a:srgbClr val="0C499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980692" y="1754842"/>
            <a:ext cx="2513618" cy="26865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3703777" y="2809432"/>
            <a:ext cx="81618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400" b="1" dirty="0">
                <a:solidFill>
                  <a:srgbClr val="FDCB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循环</a:t>
            </a: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DCB3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神经网络的主要应用</a:t>
            </a:r>
          </a:p>
        </p:txBody>
      </p:sp>
      <p:sp>
        <p:nvSpPr>
          <p:cNvPr id="10247" name="TextBox 26"/>
          <p:cNvSpPr txBox="1">
            <a:spLocks noChangeArrowheads="1"/>
          </p:cNvSpPr>
          <p:nvPr/>
        </p:nvSpPr>
        <p:spPr bwMode="auto">
          <a:xfrm>
            <a:off x="1670679" y="2225042"/>
            <a:ext cx="1133644" cy="19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1995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kumimoji="0" lang="zh-CN" altLang="en-US" sz="1199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63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循环神经网络的主要应用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67403"/>
            <a:ext cx="10995992" cy="504308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语言模型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语音识别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自动作曲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机器翻译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自动摘要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自动写作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图像描述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498179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语言模型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67403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根据之前和当前词预测下一个单词或者字母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AF2D44-7BFE-42D6-A4DC-4194D50C7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160" y="2245591"/>
            <a:ext cx="7813040" cy="336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8682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语言模型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03380E4-C81F-4A11-A438-DB25ACA53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" y="1306830"/>
            <a:ext cx="10289872" cy="504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306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语音识别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074417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将语音识别成文字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7A074C3C-0BF2-41AD-9572-ABA8A00772E3}"/>
              </a:ext>
            </a:extLst>
          </p:cNvPr>
          <p:cNvSpPr txBox="1">
            <a:spLocks/>
          </p:cNvSpPr>
          <p:nvPr/>
        </p:nvSpPr>
        <p:spPr>
          <a:xfrm>
            <a:off x="838200" y="2058035"/>
            <a:ext cx="8229600" cy="493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例子：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给定语音的拼音串：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1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“ta 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shi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yan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jiu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sheng 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wu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de ”</a:t>
            </a:r>
          </a:p>
          <a:p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可能的汉字串：</a:t>
            </a:r>
            <a:endParaRPr lang="en-US" altLang="zh-CN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1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踏实研究生物的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  <a:p>
            <a:pPr lvl="1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他实验救生物的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  <a:p>
            <a:pPr lvl="1"/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他使烟酒生物的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zh-CN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他是研究生物的</a:t>
            </a:r>
            <a:r>
              <a:rPr lang="en-US" altLang="zh-CN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endParaRPr lang="en-US" altLang="zh-CN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n"/>
            </a:pP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3B33DF5-0671-4285-80A5-F5DD8FBF8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640" y="2005161"/>
            <a:ext cx="5435599" cy="355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776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自动作曲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323A1E8-1A74-4B63-8E02-2725307038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5589" y="1648047"/>
            <a:ext cx="6961905" cy="3561905"/>
          </a:xfrm>
          <a:prstGeom prst="rect">
            <a:avLst/>
          </a:prstGeom>
        </p:spPr>
      </p:pic>
      <p:pic>
        <p:nvPicPr>
          <p:cNvPr id="8" name="Lea Oxlee_245202789_soundcloud">
            <a:hlinkClick r:id="" action="ppaction://media"/>
            <a:extLst>
              <a:ext uri="{FF2B5EF4-FFF2-40B4-BE49-F238E27FC236}">
                <a16:creationId xmlns:a16="http://schemas.microsoft.com/office/drawing/2014/main" id="{C31DE7CB-8116-4629-B487-6F55EAACCD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76941" y="5173982"/>
            <a:ext cx="609600" cy="609600"/>
          </a:xfrm>
          <a:prstGeom prst="rect">
            <a:avLst/>
          </a:prstGeom>
        </p:spPr>
      </p:pic>
      <p:sp>
        <p:nvSpPr>
          <p:cNvPr id="9" name="内容占位符 5">
            <a:extLst>
              <a:ext uri="{FF2B5EF4-FFF2-40B4-BE49-F238E27FC236}">
                <a16:creationId xmlns:a16="http://schemas.microsoft.com/office/drawing/2014/main" id="{B9E59C4A-8A0F-4F6F-A7DA-29A0720ED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074417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根据选定风格自动作曲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6665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自动作曲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2AA958F-D7F3-46B8-8E67-C553D80EE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281" y="1125342"/>
            <a:ext cx="7853679" cy="466344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0C327D35-2255-45F7-8A98-0B402962B210}"/>
              </a:ext>
            </a:extLst>
          </p:cNvPr>
          <p:cNvSpPr/>
          <p:nvPr/>
        </p:nvSpPr>
        <p:spPr>
          <a:xfrm>
            <a:off x="731520" y="5892581"/>
            <a:ext cx="9814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Hang Chu, Raquel </a:t>
            </a:r>
            <a:r>
              <a:rPr lang="en-US" altLang="zh-CN" sz="1600" dirty="0" err="1"/>
              <a:t>Urtasun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Sanja</a:t>
            </a:r>
            <a:r>
              <a:rPr lang="en-US" altLang="zh-CN" sz="1600" dirty="0"/>
              <a:t> Fidler.</a:t>
            </a:r>
            <a:r>
              <a:rPr lang="zh-CN" altLang="en-US" sz="1600" dirty="0"/>
              <a:t> </a:t>
            </a:r>
            <a:r>
              <a:rPr lang="en-US" altLang="zh-CN" sz="1600" dirty="0"/>
              <a:t>Song From PI: A Musically Plausible Network for Pop Music Generation. </a:t>
            </a:r>
            <a:r>
              <a:rPr lang="en-US" altLang="zh-CN" sz="1600" dirty="0" err="1"/>
              <a:t>CoRR</a:t>
            </a:r>
            <a:r>
              <a:rPr lang="en-US" altLang="zh-CN" sz="1600" dirty="0"/>
              <a:t> abs/1611.03477 (2016)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48343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自动作曲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B7DCABD-A75E-4451-9D3F-6CD8A013C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684" y="1485312"/>
            <a:ext cx="7457440" cy="377952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8DEEB9B-27D3-4FBF-9011-EEFF57CF1095}"/>
              </a:ext>
            </a:extLst>
          </p:cNvPr>
          <p:cNvSpPr/>
          <p:nvPr/>
        </p:nvSpPr>
        <p:spPr>
          <a:xfrm>
            <a:off x="731520" y="5892581"/>
            <a:ext cx="9814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/>
              <a:t>Hang Chu, Raquel </a:t>
            </a:r>
            <a:r>
              <a:rPr lang="en-US" altLang="zh-CN" sz="1600" dirty="0" err="1"/>
              <a:t>Urtasun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Sanja</a:t>
            </a:r>
            <a:r>
              <a:rPr lang="en-US" altLang="zh-CN" sz="1600" dirty="0"/>
              <a:t> Fidler.</a:t>
            </a:r>
            <a:r>
              <a:rPr lang="zh-CN" altLang="en-US" sz="1600" dirty="0"/>
              <a:t> </a:t>
            </a:r>
            <a:r>
              <a:rPr lang="en-US" altLang="zh-CN" sz="1600" dirty="0"/>
              <a:t>Song From PI: A Musically Plausible Network for Pop Music Generation. </a:t>
            </a:r>
            <a:r>
              <a:rPr lang="en-US" altLang="zh-CN" sz="1600" dirty="0" err="1"/>
              <a:t>CoRR</a:t>
            </a:r>
            <a:r>
              <a:rPr lang="en-US" altLang="zh-CN" sz="1600" dirty="0"/>
              <a:t> abs/1611.03477 (2016)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4699182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机器翻译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67403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将一种语言自动翻译成另一种语言</a:t>
            </a: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56322" name="Picture 2" descr="https://upload-images.jianshu.io/upload_images/12877808-be47bfb835263598.png!thumbnail?imageMogr2/auto-orient/">
            <a:extLst>
              <a:ext uri="{FF2B5EF4-FFF2-40B4-BE49-F238E27FC236}">
                <a16:creationId xmlns:a16="http://schemas.microsoft.com/office/drawing/2014/main" id="{F1ADAA7D-76E9-4448-ADBB-DC142386F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91" y="1978025"/>
            <a:ext cx="9039225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2782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自动摘要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021543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为一篇或者多篇文章自动生成摘要</a:t>
            </a: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3D6AAB-FB73-4AC3-B3D7-AE6797681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13" y="1920240"/>
            <a:ext cx="9184127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646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自动写作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021543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根据现有资料自动写作，当前主要包括新闻写作和诗歌创作</a:t>
            </a:r>
            <a:endParaRPr lang="en-US" altLang="zh-CN" sz="32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主要是基于</a:t>
            </a:r>
            <a:r>
              <a:rPr lang="en-US" altLang="zh-CN" sz="2800" dirty="0"/>
              <a:t>RNN&amp;LSTM</a:t>
            </a:r>
            <a:r>
              <a:rPr lang="zh-CN" altLang="en-US" sz="2800" dirty="0"/>
              <a:t>的文本生成技术来实现，需要训练大量同类文本，结合模板技术。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目前主要产品</a:t>
            </a:r>
            <a:endParaRPr lang="en-US" altLang="zh-CN" sz="32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腾讯</a:t>
            </a:r>
            <a:r>
              <a:rPr lang="en-US" altLang="zh-CN" dirty="0" err="1"/>
              <a:t>Dreamwriter</a:t>
            </a:r>
            <a:r>
              <a:rPr lang="zh-CN" altLang="en-US" dirty="0"/>
              <a:t>写稿机器人</a:t>
            </a:r>
            <a:endParaRPr lang="en-US" altLang="zh-CN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今日头条</a:t>
            </a:r>
            <a:r>
              <a:rPr lang="en-US" altLang="zh-CN" dirty="0" err="1"/>
              <a:t>xiaomingbot</a:t>
            </a:r>
            <a:endParaRPr lang="en-US" altLang="zh-CN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第一财经</a:t>
            </a:r>
            <a:r>
              <a:rPr lang="en-US" altLang="zh-CN" dirty="0"/>
              <a:t>DT</a:t>
            </a:r>
            <a:r>
              <a:rPr lang="zh-CN" altLang="en-US" dirty="0"/>
              <a:t>稿王</a:t>
            </a:r>
            <a:r>
              <a:rPr lang="en-US" altLang="zh-CN" dirty="0"/>
              <a:t>(</a:t>
            </a:r>
            <a:r>
              <a:rPr lang="zh-CN" altLang="en-US" dirty="0"/>
              <a:t>背后是阿里巴巴</a:t>
            </a:r>
            <a:r>
              <a:rPr lang="en-US" altLang="zh-CN" dirty="0"/>
              <a:t>)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zh-CN" altLang="en-US" dirty="0"/>
              <a:t>百度</a:t>
            </a:r>
            <a:r>
              <a:rPr lang="en-US" altLang="zh-CN" dirty="0"/>
              <a:t>Writing-bots</a:t>
            </a:r>
          </a:p>
          <a:p>
            <a:endParaRPr lang="en-US" altLang="zh-CN" sz="3200" dirty="0"/>
          </a:p>
          <a:p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7257391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图像描述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67B0BA-9610-4551-950D-FEEA3C3F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67403"/>
            <a:ext cx="10995992" cy="5043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200" dirty="0"/>
              <a:t>根据图像形成语言描述</a:t>
            </a: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200" dirty="0"/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3F0E76D-BB26-48D6-9A9B-96992CC06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066" y="1988142"/>
            <a:ext cx="9371428" cy="4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784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图像描述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AD70525-1BD5-4419-8466-050F04130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030F9194-29F2-4FE4-BDB5-33119FFAF6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4920184"/>
              </p:ext>
            </p:extLst>
          </p:nvPr>
        </p:nvGraphicFramePr>
        <p:xfrm>
          <a:off x="1412240" y="1809346"/>
          <a:ext cx="9174480" cy="375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5" r:id="rId3" imgW="18954732" imgH="7172241" progId="Visio.Drawing.15">
                  <p:embed/>
                </p:oleObj>
              </mc:Choice>
              <mc:Fallback>
                <p:oleObj r:id="rId3" imgW="18954732" imgH="7172241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240" y="1809346"/>
                        <a:ext cx="9174480" cy="3759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37734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5"/>
          <p:cNvSpPr>
            <a:spLocks/>
          </p:cNvSpPr>
          <p:nvPr/>
        </p:nvSpPr>
        <p:spPr bwMode="auto">
          <a:xfrm>
            <a:off x="771225" y="1754842"/>
            <a:ext cx="2935728" cy="487172"/>
          </a:xfrm>
          <a:custGeom>
            <a:avLst/>
            <a:gdLst>
              <a:gd name="T0" fmla="*/ 275 w 3851"/>
              <a:gd name="T1" fmla="*/ 0 h 633"/>
              <a:gd name="T2" fmla="*/ 3575 w 3851"/>
              <a:gd name="T3" fmla="*/ 0 h 633"/>
              <a:gd name="T4" fmla="*/ 3851 w 3851"/>
              <a:gd name="T5" fmla="*/ 633 h 633"/>
              <a:gd name="T6" fmla="*/ 0 w 3851"/>
              <a:gd name="T7" fmla="*/ 633 h 633"/>
              <a:gd name="T8" fmla="*/ 275 w 3851"/>
              <a:gd name="T9" fmla="*/ 0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1" h="633">
                <a:moveTo>
                  <a:pt x="275" y="0"/>
                </a:moveTo>
                <a:lnTo>
                  <a:pt x="3575" y="0"/>
                </a:lnTo>
                <a:lnTo>
                  <a:pt x="3851" y="633"/>
                </a:lnTo>
                <a:lnTo>
                  <a:pt x="0" y="633"/>
                </a:lnTo>
                <a:lnTo>
                  <a:pt x="27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1" y="2245189"/>
            <a:ext cx="12192000" cy="2196242"/>
          </a:xfrm>
          <a:prstGeom prst="rect">
            <a:avLst/>
          </a:prstGeom>
          <a:gradFill flip="none" rotWithShape="1">
            <a:gsLst>
              <a:gs pos="0">
                <a:srgbClr val="0C4994">
                  <a:shade val="30000"/>
                  <a:satMod val="115000"/>
                </a:srgbClr>
              </a:gs>
              <a:gs pos="50000">
                <a:srgbClr val="0C4994">
                  <a:shade val="67500"/>
                  <a:satMod val="115000"/>
                </a:srgbClr>
              </a:gs>
              <a:gs pos="100000">
                <a:srgbClr val="0C499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980692" y="1754842"/>
            <a:ext cx="2513618" cy="2686588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99" b="0" i="0" u="none" strike="noStrike" kern="1200" cap="none" spc="0" normalizeH="0" baseline="0" noProof="0">
              <a:ln>
                <a:noFill/>
              </a:ln>
              <a:solidFill>
                <a:srgbClr val="FD7004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6" name="TextBox 25"/>
          <p:cNvSpPr txBox="1">
            <a:spLocks noChangeArrowheads="1"/>
          </p:cNvSpPr>
          <p:nvPr/>
        </p:nvSpPr>
        <p:spPr bwMode="auto">
          <a:xfrm>
            <a:off x="3703777" y="2809432"/>
            <a:ext cx="816184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DCB3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中英文术语对照</a:t>
            </a:r>
          </a:p>
        </p:txBody>
      </p:sp>
      <p:sp>
        <p:nvSpPr>
          <p:cNvPr id="10247" name="TextBox 26"/>
          <p:cNvSpPr txBox="1">
            <a:spLocks noChangeArrowheads="1"/>
          </p:cNvSpPr>
          <p:nvPr/>
        </p:nvSpPr>
        <p:spPr bwMode="auto">
          <a:xfrm>
            <a:off x="1670679" y="2225042"/>
            <a:ext cx="1133644" cy="1938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03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99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</a:t>
            </a:r>
            <a:endParaRPr kumimoji="0" lang="zh-CN" altLang="en-US" sz="11995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8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中英文术语对照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zh-CN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内容占位符 5">
            <a:extLst>
              <a:ext uri="{FF2B5EF4-FFF2-40B4-BE49-F238E27FC236}">
                <a16:creationId xmlns:a16="http://schemas.microsoft.com/office/drawing/2014/main" id="{6C51E81C-C5F0-47EA-9996-78022BC5F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67403"/>
            <a:ext cx="10957892" cy="533832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计算图</a:t>
            </a:r>
            <a:r>
              <a:rPr lang="zh-CN" altLang="en-US" sz="3000" dirty="0"/>
              <a:t>：</a:t>
            </a:r>
            <a:r>
              <a:rPr lang="en-US" altLang="zh-CN" sz="3000" dirty="0"/>
              <a:t>Computational graph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循环神经网络</a:t>
            </a:r>
            <a:r>
              <a:rPr lang="zh-CN" altLang="en-US" sz="3000" dirty="0"/>
              <a:t>：</a:t>
            </a:r>
            <a:r>
              <a:rPr lang="en-US" altLang="zh-CN" sz="3000" dirty="0"/>
              <a:t>Recurrent Neural Network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随时间反向传播算法</a:t>
            </a:r>
            <a:r>
              <a:rPr lang="zh-CN" altLang="en-US" sz="3000" dirty="0"/>
              <a:t>：</a:t>
            </a:r>
            <a:r>
              <a:rPr lang="en-US" altLang="zh-CN" sz="3000" dirty="0"/>
              <a:t>BP Through Time, BPTT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长短时记忆网络</a:t>
            </a:r>
            <a:r>
              <a:rPr lang="zh-CN" altLang="en-US" sz="3000" dirty="0"/>
              <a:t>：</a:t>
            </a:r>
            <a:r>
              <a:rPr lang="en-US" altLang="zh-CN" sz="3000" dirty="0"/>
              <a:t>Long Short-Term Memory </a:t>
            </a:r>
            <a:endParaRPr lang="zh-CN" altLang="en-US" sz="30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遗忘门</a:t>
            </a:r>
            <a:r>
              <a:rPr lang="zh-CN" altLang="en-US" sz="3000" dirty="0"/>
              <a:t>：</a:t>
            </a:r>
            <a:r>
              <a:rPr lang="en-US" altLang="zh-CN" sz="3000" dirty="0"/>
              <a:t>Forget gate </a:t>
            </a:r>
            <a:endParaRPr lang="zh-CN" altLang="en-US" sz="30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输入门</a:t>
            </a:r>
            <a:r>
              <a:rPr lang="zh-CN" altLang="en-US" sz="3000" dirty="0"/>
              <a:t>：</a:t>
            </a:r>
            <a:r>
              <a:rPr lang="en-US" altLang="zh-CN" sz="3000" dirty="0"/>
              <a:t>Input gate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输出门</a:t>
            </a:r>
            <a:r>
              <a:rPr lang="zh-CN" altLang="en-US" sz="3000" dirty="0"/>
              <a:t>：</a:t>
            </a:r>
            <a:r>
              <a:rPr lang="en-US" altLang="zh-CN" sz="3000" dirty="0"/>
              <a:t>Output gate</a:t>
            </a:r>
            <a:endParaRPr lang="zh-CN" altLang="en-US" sz="30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>
                <a:solidFill>
                  <a:srgbClr val="0070C0"/>
                </a:solidFill>
              </a:rPr>
              <a:t>双向</a:t>
            </a:r>
            <a:r>
              <a:rPr lang="en-US" altLang="zh-CN" sz="3000" dirty="0">
                <a:solidFill>
                  <a:srgbClr val="0070C0"/>
                </a:solidFill>
              </a:rPr>
              <a:t>RNN</a:t>
            </a:r>
            <a:r>
              <a:rPr lang="zh-CN" altLang="en-US" sz="3000" dirty="0"/>
              <a:t>：</a:t>
            </a:r>
            <a:r>
              <a:rPr lang="en-US" altLang="zh-CN" sz="3000" dirty="0"/>
              <a:t>Bidirectional RNN</a:t>
            </a:r>
            <a:endParaRPr lang="zh-CN" altLang="en-US" sz="30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32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US" altLang="zh-CN" sz="2800" dirty="0"/>
          </a:p>
          <a:p>
            <a:endParaRPr lang="en-US" altLang="zh-CN" sz="3200" dirty="0"/>
          </a:p>
          <a:p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24296612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47261A90-754D-4F00-A38C-9500A2C8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中英文术语对照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70C9-33D6-4E47-8D12-95E19249F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内容占位符 5">
            <a:extLst>
              <a:ext uri="{FF2B5EF4-FFF2-40B4-BE49-F238E27FC236}">
                <a16:creationId xmlns:a16="http://schemas.microsoft.com/office/drawing/2014/main" id="{6C51E81C-C5F0-47EA-9996-78022BC5F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009" y="1167403"/>
            <a:ext cx="10957892" cy="55540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门控循环单元</a:t>
            </a:r>
            <a:r>
              <a:rPr lang="zh-CN" altLang="en-US" dirty="0"/>
              <a:t>：</a:t>
            </a:r>
            <a:r>
              <a:rPr lang="en-US" altLang="zh-CN" dirty="0"/>
              <a:t>Gated Recurrent Unit </a:t>
            </a:r>
            <a:r>
              <a:rPr lang="zh-CN" altLang="en-US" dirty="0"/>
              <a:t>（</a:t>
            </a:r>
            <a:r>
              <a:rPr lang="en-US" altLang="zh-CN" dirty="0"/>
              <a:t>GRU</a:t>
            </a:r>
            <a:r>
              <a:rPr lang="zh-CN" altLang="en-US" dirty="0"/>
              <a:t>）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窥孔</a:t>
            </a:r>
            <a:r>
              <a:rPr lang="en-US" altLang="zh-CN" dirty="0">
                <a:solidFill>
                  <a:srgbClr val="0070C0"/>
                </a:solidFill>
              </a:rPr>
              <a:t>LSTM</a:t>
            </a:r>
            <a:r>
              <a:rPr lang="en-US" altLang="zh-CN" dirty="0"/>
              <a:t>: Peephole LSTM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连续时间</a:t>
            </a:r>
            <a:r>
              <a:rPr lang="en-US" altLang="zh-CN" dirty="0">
                <a:solidFill>
                  <a:srgbClr val="0070C0"/>
                </a:solidFill>
              </a:rPr>
              <a:t>RNN</a:t>
            </a:r>
            <a:r>
              <a:rPr lang="en-US" altLang="zh-CN" dirty="0"/>
              <a:t>: Continuous time RNN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语言模型</a:t>
            </a:r>
            <a:r>
              <a:rPr lang="zh-CN" altLang="en-US" dirty="0"/>
              <a:t>：</a:t>
            </a:r>
            <a:r>
              <a:rPr lang="en-US" altLang="zh-CN" dirty="0"/>
              <a:t>Language model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神经机器翻译</a:t>
            </a:r>
            <a:r>
              <a:rPr lang="en-US" altLang="zh-CN" dirty="0"/>
              <a:t>: Neural Machine Translation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图像描述</a:t>
            </a:r>
            <a:r>
              <a:rPr lang="zh-CN" altLang="en-US" dirty="0"/>
              <a:t>：</a:t>
            </a:r>
            <a:r>
              <a:rPr lang="en-US" altLang="zh-CN" dirty="0"/>
              <a:t>Image captioning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自动摘要</a:t>
            </a:r>
            <a:r>
              <a:rPr lang="zh-CN" altLang="en-US" dirty="0"/>
              <a:t>：</a:t>
            </a:r>
            <a:r>
              <a:rPr lang="en-US" altLang="zh-CN" dirty="0"/>
              <a:t>Automatic summarization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70C0"/>
                </a:solidFill>
              </a:rPr>
              <a:t>自动写作</a:t>
            </a:r>
            <a:r>
              <a:rPr lang="zh-CN" altLang="en-US" dirty="0"/>
              <a:t>：</a:t>
            </a:r>
            <a:r>
              <a:rPr lang="en-US" altLang="zh-CN" dirty="0"/>
              <a:t>Automatic writing</a:t>
            </a:r>
          </a:p>
        </p:txBody>
      </p:sp>
    </p:spTree>
    <p:extLst>
      <p:ext uri="{BB962C8B-B14F-4D97-AF65-F5344CB8AC3E}">
        <p14:creationId xmlns:p14="http://schemas.microsoft.com/office/powerpoint/2010/main" val="42891152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55" y="358903"/>
            <a:ext cx="4265218" cy="90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6677" y="2252370"/>
            <a:ext cx="7998645" cy="2353260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D44BB43-9C81-41CD-9658-69EB7E37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0C70D4-B8A7-1C47-A003-56128FA9BF3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41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000120140530A99PPBG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C4994"/>
      </a:accent1>
      <a:accent2>
        <a:srgbClr val="0AA3D4"/>
      </a:accent2>
      <a:accent3>
        <a:srgbClr val="DB1F1F"/>
      </a:accent3>
      <a:accent4>
        <a:srgbClr val="247B95"/>
      </a:accent4>
      <a:accent5>
        <a:srgbClr val="AE1324"/>
      </a:accent5>
      <a:accent6>
        <a:srgbClr val="045A88"/>
      </a:accent6>
      <a:hlink>
        <a:srgbClr val="004986"/>
      </a:hlink>
      <a:folHlink>
        <a:srgbClr val="BFBFBF"/>
      </a:folHlink>
    </a:clrScheme>
    <a:fontScheme name="雅黑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质朴">
  <a:themeElements>
    <a:clrScheme name="质朴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质朴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000120140530A99PPBG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C4994"/>
      </a:accent1>
      <a:accent2>
        <a:srgbClr val="0AA3D4"/>
      </a:accent2>
      <a:accent3>
        <a:srgbClr val="DB1F1F"/>
      </a:accent3>
      <a:accent4>
        <a:srgbClr val="247B95"/>
      </a:accent4>
      <a:accent5>
        <a:srgbClr val="AE1324"/>
      </a:accent5>
      <a:accent6>
        <a:srgbClr val="045A88"/>
      </a:accent6>
      <a:hlink>
        <a:srgbClr val="004986"/>
      </a:hlink>
      <a:folHlink>
        <a:srgbClr val="BFBFBF"/>
      </a:folHlink>
    </a:clrScheme>
    <a:fontScheme name="雅黑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7345</TotalTime>
  <Words>2159</Words>
  <Application>Microsoft Office PowerPoint</Application>
  <PresentationFormat>宽屏</PresentationFormat>
  <Paragraphs>516</Paragraphs>
  <Slides>70</Slides>
  <Notes>44</Notes>
  <HiddenSlides>0</HiddenSlides>
  <MMClips>1</MMClips>
  <ScaleCrop>false</ScaleCrop>
  <HeadingPairs>
    <vt:vector size="8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70</vt:i4>
      </vt:variant>
    </vt:vector>
  </HeadingPairs>
  <TitlesOfParts>
    <vt:vector size="92" baseType="lpstr">
      <vt:lpstr>Arial-BoldMT</vt:lpstr>
      <vt:lpstr>ArialMT</vt:lpstr>
      <vt:lpstr>等线</vt:lpstr>
      <vt:lpstr>华文楷体</vt:lpstr>
      <vt:lpstr>华文新魏</vt:lpstr>
      <vt:lpstr>微软雅黑</vt:lpstr>
      <vt:lpstr>Arial</vt:lpstr>
      <vt:lpstr>Arial</vt:lpstr>
      <vt:lpstr>Bookman Old Style</vt:lpstr>
      <vt:lpstr>Cambria Math</vt:lpstr>
      <vt:lpstr>Comic Sans MS</vt:lpstr>
      <vt:lpstr>Gill Sans MT</vt:lpstr>
      <vt:lpstr>Impact</vt:lpstr>
      <vt:lpstr>Times New Roman</vt:lpstr>
      <vt:lpstr>Wingdings</vt:lpstr>
      <vt:lpstr>Wingdings 3</vt:lpstr>
      <vt:lpstr>A000120140530A99PPBG</vt:lpstr>
      <vt:lpstr>质朴</vt:lpstr>
      <vt:lpstr>1_A000120140530A99PPBG</vt:lpstr>
      <vt:lpstr>方程式</vt:lpstr>
      <vt:lpstr>Equation</vt:lpstr>
      <vt:lpstr>Microsoft Visio Drawing</vt:lpstr>
      <vt:lpstr>循环神经网络</vt:lpstr>
      <vt:lpstr>PowerPoint 演示文稿</vt:lpstr>
      <vt:lpstr>PowerPoint 演示文稿</vt:lpstr>
      <vt:lpstr>计算图</vt:lpstr>
      <vt:lpstr>计算图</vt:lpstr>
      <vt:lpstr>计算图</vt:lpstr>
      <vt:lpstr>计算图</vt:lpstr>
      <vt:lpstr>计算图</vt:lpstr>
      <vt:lpstr>计算图</vt:lpstr>
      <vt:lpstr>计算图</vt:lpstr>
      <vt:lpstr>计算图</vt:lpstr>
      <vt:lpstr>计算图</vt:lpstr>
      <vt:lpstr>计算图</vt:lpstr>
      <vt:lpstr>计算图</vt:lpstr>
      <vt:lpstr>前馈神经网络的计算图</vt:lpstr>
      <vt:lpstr>前馈神经网络的计算图</vt:lpstr>
      <vt:lpstr>PowerPoint 演示文稿</vt:lpstr>
      <vt:lpstr>为什么需要RNN</vt:lpstr>
      <vt:lpstr>循环神经网络的定义</vt:lpstr>
      <vt:lpstr>RNN发展史</vt:lpstr>
      <vt:lpstr>RNN的一般结构</vt:lpstr>
      <vt:lpstr>RNN的一般结构</vt:lpstr>
      <vt:lpstr>RNN的一般结构</vt:lpstr>
      <vt:lpstr>RNN的一般结构</vt:lpstr>
      <vt:lpstr>RNN的不同结构</vt:lpstr>
      <vt:lpstr>RNN训练算法-BPTT</vt:lpstr>
      <vt:lpstr>RNN训练算法-BPTT</vt:lpstr>
      <vt:lpstr>RNN训练算法-BPTT</vt:lpstr>
      <vt:lpstr>RNN训练算法-BPTT</vt:lpstr>
      <vt:lpstr>RNN训练算法-BPTT</vt:lpstr>
      <vt:lpstr>RNN训练算法-BPTT</vt:lpstr>
      <vt:lpstr>PowerPoint 演示文稿</vt:lpstr>
      <vt:lpstr>RNN的梯度消失问题</vt:lpstr>
      <vt:lpstr>LSTM的定义</vt:lpstr>
      <vt:lpstr>LSTM的基本结构</vt:lpstr>
      <vt:lpstr>LSTM的基本结构</vt:lpstr>
      <vt:lpstr>LSTM的基本结构</vt:lpstr>
      <vt:lpstr>LSTM的基本结构</vt:lpstr>
      <vt:lpstr>LSTM的基本结构</vt:lpstr>
      <vt:lpstr>LSTM的基本结构</vt:lpstr>
      <vt:lpstr>LSTM的基本结构</vt:lpstr>
      <vt:lpstr>PowerPoint 演示文稿</vt:lpstr>
      <vt:lpstr>其他典型循环神经网络</vt:lpstr>
      <vt:lpstr>双向RNN</vt:lpstr>
      <vt:lpstr>双向RNN</vt:lpstr>
      <vt:lpstr>双向RNN</vt:lpstr>
      <vt:lpstr>双向RNN</vt:lpstr>
      <vt:lpstr>GRU</vt:lpstr>
      <vt:lpstr>GRU</vt:lpstr>
      <vt:lpstr>GRU</vt:lpstr>
      <vt:lpstr>Peephole LSTM</vt:lpstr>
      <vt:lpstr>Peephole Convolutional LSTM</vt:lpstr>
      <vt:lpstr>Continuous Time RNN</vt:lpstr>
      <vt:lpstr>PowerPoint 演示文稿</vt:lpstr>
      <vt:lpstr>循环神经网络的主要应用</vt:lpstr>
      <vt:lpstr>语言模型</vt:lpstr>
      <vt:lpstr>语言模型</vt:lpstr>
      <vt:lpstr>语音识别</vt:lpstr>
      <vt:lpstr>自动作曲</vt:lpstr>
      <vt:lpstr>自动作曲</vt:lpstr>
      <vt:lpstr>自动作曲</vt:lpstr>
      <vt:lpstr>机器翻译</vt:lpstr>
      <vt:lpstr>自动摘要</vt:lpstr>
      <vt:lpstr>自动写作</vt:lpstr>
      <vt:lpstr>图像描述</vt:lpstr>
      <vt:lpstr>图像描述</vt:lpstr>
      <vt:lpstr>PowerPoint 演示文稿</vt:lpstr>
      <vt:lpstr>中英文术语对照</vt:lpstr>
      <vt:lpstr>中英文术语对照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WJT</dc:creator>
  <cp:lastModifiedBy>Jungang Xu</cp:lastModifiedBy>
  <cp:revision>492</cp:revision>
  <dcterms:created xsi:type="dcterms:W3CDTF">2018-08-10T09:41:38Z</dcterms:created>
  <dcterms:modified xsi:type="dcterms:W3CDTF">2019-03-25T07:37:03Z</dcterms:modified>
</cp:coreProperties>
</file>